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notesSlides/notesSlide14.xml" ContentType="application/vnd.openxmlformats-officedocument.presentationml.notesSlide+xml"/>
  <Override PartName="/ppt/tags/tag14.xml" ContentType="application/vnd.openxmlformats-officedocument.presentationml.tags+xml"/>
  <Override PartName="/ppt/notesSlides/notesSlide15.xml" ContentType="application/vnd.openxmlformats-officedocument.presentationml.notesSlide+xml"/>
  <Override PartName="/ppt/tags/tag15.xml" ContentType="application/vnd.openxmlformats-officedocument.presentationml.tags+xml"/>
  <Override PartName="/ppt/notesSlides/notesSlide16.xml" ContentType="application/vnd.openxmlformats-officedocument.presentationml.notesSlide+xml"/>
  <Override PartName="/ppt/tags/tag16.xml" ContentType="application/vnd.openxmlformats-officedocument.presentationml.tags+xml"/>
  <Override PartName="/ppt/notesSlides/notesSlide17.xml" ContentType="application/vnd.openxmlformats-officedocument.presentationml.notesSlide+xml"/>
  <Override PartName="/ppt/tags/tag17.xml" ContentType="application/vnd.openxmlformats-officedocument.presentationml.tags+xml"/>
  <Override PartName="/ppt/notesSlides/notesSlide18.xml" ContentType="application/vnd.openxmlformats-officedocument.presentationml.notesSlide+xml"/>
  <Override PartName="/ppt/tags/tag18.xml" ContentType="application/vnd.openxmlformats-officedocument.presentationml.tags+xml"/>
  <Override PartName="/ppt/notesSlides/notesSlide19.xml" ContentType="application/vnd.openxmlformats-officedocument.presentationml.notesSlide+xml"/>
  <Override PartName="/ppt/tags/tag19.xml" ContentType="application/vnd.openxmlformats-officedocument.presentationml.tags+xml"/>
  <Override PartName="/ppt/notesSlides/notesSlide2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20.xml" ContentType="application/vnd.openxmlformats-officedocument.presentationml.tags+xml"/>
  <Override PartName="/ppt/notesSlides/notesSlide21.xml" ContentType="application/vnd.openxmlformats-officedocument.presentationml.notesSlide+xml"/>
  <Override PartName="/ppt/tags/tag21.xml" ContentType="application/vnd.openxmlformats-officedocument.presentationml.tags+xml"/>
  <Override PartName="/ppt/notesSlides/notesSlide22.xml" ContentType="application/vnd.openxmlformats-officedocument.presentationml.notesSlide+xml"/>
  <Override PartName="/ppt/tags/tag22.xml" ContentType="application/vnd.openxmlformats-officedocument.presentationml.tags+xml"/>
  <Override PartName="/ppt/notesSlides/notesSlide23.xml" ContentType="application/vnd.openxmlformats-officedocument.presentationml.notesSlide+xml"/>
  <Override PartName="/ppt/tags/tag23.xml" ContentType="application/vnd.openxmlformats-officedocument.presentationml.tags+xml"/>
  <Override PartName="/ppt/notesSlides/notesSlide24.xml" ContentType="application/vnd.openxmlformats-officedocument.presentationml.notesSlide+xml"/>
  <Override PartName="/ppt/tags/tag24.xml" ContentType="application/vnd.openxmlformats-officedocument.presentationml.tags+xml"/>
  <Override PartName="/ppt/notesSlides/notesSlide25.xml" ContentType="application/vnd.openxmlformats-officedocument.presentationml.notesSlide+xml"/>
  <Override PartName="/ppt/tags/tag25.xml" ContentType="application/vnd.openxmlformats-officedocument.presentationml.tags+xml"/>
  <Override PartName="/ppt/notesSlides/notesSlide26.xml" ContentType="application/vnd.openxmlformats-officedocument.presentationml.notesSlide+xml"/>
  <Override PartName="/ppt/tags/tag26.xml" ContentType="application/vnd.openxmlformats-officedocument.presentationml.tags+xml"/>
  <Override PartName="/ppt/notesSlides/notesSlide27.xml" ContentType="application/vnd.openxmlformats-officedocument.presentationml.notesSlide+xml"/>
  <Override PartName="/ppt/tags/tag27.xml" ContentType="application/vnd.openxmlformats-officedocument.presentationml.tags+xml"/>
  <Override PartName="/ppt/notesSlides/notesSlide28.xml" ContentType="application/vnd.openxmlformats-officedocument.presentationml.notesSlide+xml"/>
  <Override PartName="/ppt/tags/tag28.xml" ContentType="application/vnd.openxmlformats-officedocument.presentationml.tags+xml"/>
  <Override PartName="/ppt/notesSlides/notesSlide29.xml" ContentType="application/vnd.openxmlformats-officedocument.presentationml.notesSlide+xml"/>
  <Override PartName="/ppt/tags/tag29.xml" ContentType="application/vnd.openxmlformats-officedocument.presentationml.tags+xml"/>
  <Override PartName="/ppt/notesSlides/notesSlide30.xml" ContentType="application/vnd.openxmlformats-officedocument.presentationml.notesSlide+xml"/>
  <Override PartName="/ppt/tags/tag30.xml" ContentType="application/vnd.openxmlformats-officedocument.presentationml.tags+xml"/>
  <Override PartName="/ppt/notesSlides/notesSlide31.xml" ContentType="application/vnd.openxmlformats-officedocument.presentationml.notesSlide+xml"/>
  <Override PartName="/ppt/tags/tag31.xml" ContentType="application/vnd.openxmlformats-officedocument.presentationml.tags+xml"/>
  <Override PartName="/ppt/notesSlides/notesSlide32.xml" ContentType="application/vnd.openxmlformats-officedocument.presentationml.notesSlide+xml"/>
  <Override PartName="/ppt/tags/tag32.xml" ContentType="application/vnd.openxmlformats-officedocument.presentationml.tags+xml"/>
  <Override PartName="/ppt/notesSlides/notesSlide33.xml" ContentType="application/vnd.openxmlformats-officedocument.presentationml.notesSlide+xml"/>
  <Override PartName="/ppt/tags/tag33.xml" ContentType="application/vnd.openxmlformats-officedocument.presentationml.tags+xml"/>
  <Override PartName="/ppt/notesSlides/notesSlide34.xml" ContentType="application/vnd.openxmlformats-officedocument.presentationml.notesSlide+xml"/>
  <Override PartName="/ppt/tags/tag34.xml" ContentType="application/vnd.openxmlformats-officedocument.presentationml.tags+xml"/>
  <Override PartName="/ppt/notesSlides/notesSlide35.xml" ContentType="application/vnd.openxmlformats-officedocument.presentationml.notesSlide+xml"/>
  <Override PartName="/ppt/tags/tag35.xml" ContentType="application/vnd.openxmlformats-officedocument.presentationml.tags+xml"/>
  <Override PartName="/ppt/notesSlides/notesSlide36.xml" ContentType="application/vnd.openxmlformats-officedocument.presentationml.notesSlide+xml"/>
  <Override PartName="/ppt/tags/tag36.xml" ContentType="application/vnd.openxmlformats-officedocument.presentationml.tags+xml"/>
  <Override PartName="/ppt/notesSlides/notesSlide37.xml" ContentType="application/vnd.openxmlformats-officedocument.presentationml.notesSlide+xml"/>
  <Override PartName="/ppt/tags/tag37.xml" ContentType="application/vnd.openxmlformats-officedocument.presentationml.tags+xml"/>
  <Override PartName="/ppt/notesSlides/notesSlide38.xml" ContentType="application/vnd.openxmlformats-officedocument.presentationml.notesSlide+xml"/>
  <Override PartName="/ppt/tags/tag38.xml" ContentType="application/vnd.openxmlformats-officedocument.presentationml.tags+xml"/>
  <Override PartName="/ppt/notesSlides/notesSlide39.xml" ContentType="application/vnd.openxmlformats-officedocument.presentationml.notesSlide+xml"/>
  <Override PartName="/ppt/tags/tag39.xml" ContentType="application/vnd.openxmlformats-officedocument.presentationml.tags+xml"/>
  <Override PartName="/ppt/notesSlides/notesSlide40.xml" ContentType="application/vnd.openxmlformats-officedocument.presentationml.notesSlide+xml"/>
  <Override PartName="/ppt/tags/tag40.xml" ContentType="application/vnd.openxmlformats-officedocument.presentationml.tags+xml"/>
  <Override PartName="/ppt/notesSlides/notesSlide41.xml" ContentType="application/vnd.openxmlformats-officedocument.presentationml.notesSlide+xml"/>
  <Override PartName="/ppt/tags/tag41.xml" ContentType="application/vnd.openxmlformats-officedocument.presentationml.tags+xml"/>
  <Override PartName="/ppt/notesSlides/notesSlide42.xml" ContentType="application/vnd.openxmlformats-officedocument.presentationml.notesSlide+xml"/>
  <Override PartName="/ppt/tags/tag42.xml" ContentType="application/vnd.openxmlformats-officedocument.presentationml.tags+xml"/>
  <Override PartName="/ppt/notesSlides/notesSlide43.xml" ContentType="application/vnd.openxmlformats-officedocument.presentationml.notesSlide+xml"/>
  <Override PartName="/ppt/tags/tag43.xml" ContentType="application/vnd.openxmlformats-officedocument.presentationml.tags+xml"/>
  <Override PartName="/ppt/notesSlides/notesSlide44.xml" ContentType="application/vnd.openxmlformats-officedocument.presentationml.notesSlide+xml"/>
  <Override PartName="/ppt/tags/tag44.xml" ContentType="application/vnd.openxmlformats-officedocument.presentationml.tags+xml"/>
  <Override PartName="/ppt/notesSlides/notesSlide45.xml" ContentType="application/vnd.openxmlformats-officedocument.presentationml.notesSlide+xml"/>
  <Override PartName="/ppt/tags/tag45.xml" ContentType="application/vnd.openxmlformats-officedocument.presentationml.tags+xml"/>
  <Override PartName="/ppt/notesSlides/notesSlide46.xml" ContentType="application/vnd.openxmlformats-officedocument.presentationml.notesSlide+xml"/>
  <Override PartName="/ppt/tags/tag46.xml" ContentType="application/vnd.openxmlformats-officedocument.presentationml.tags+xml"/>
  <Override PartName="/ppt/notesSlides/notesSlide47.xml" ContentType="application/vnd.openxmlformats-officedocument.presentationml.notesSlide+xml"/>
  <Override PartName="/ppt/tags/tag47.xml" ContentType="application/vnd.openxmlformats-officedocument.presentationml.tags+xml"/>
  <Override PartName="/ppt/notesSlides/notesSlide48.xml" ContentType="application/vnd.openxmlformats-officedocument.presentationml.notesSlide+xml"/>
  <Override PartName="/ppt/tags/tag48.xml" ContentType="application/vnd.openxmlformats-officedocument.presentationml.tags+xml"/>
  <Override PartName="/ppt/notesSlides/notesSlide49.xml" ContentType="application/vnd.openxmlformats-officedocument.presentationml.notesSlide+xml"/>
  <Override PartName="/ppt/tags/tag49.xml" ContentType="application/vnd.openxmlformats-officedocument.presentationml.tags+xml"/>
  <Override PartName="/ppt/notesSlides/notesSlide50.xml" ContentType="application/vnd.openxmlformats-officedocument.presentationml.notesSlide+xml"/>
  <Override PartName="/ppt/tags/tag50.xml" ContentType="application/vnd.openxmlformats-officedocument.presentationml.tags+xml"/>
  <Override PartName="/ppt/notesSlides/notesSlide51.xml" ContentType="application/vnd.openxmlformats-officedocument.presentationml.notesSlide+xml"/>
  <Override PartName="/ppt/tags/tag51.xml" ContentType="application/vnd.openxmlformats-officedocument.presentationml.tags+xml"/>
  <Override PartName="/ppt/notesSlides/notesSlide52.xml" ContentType="application/vnd.openxmlformats-officedocument.presentationml.notesSlide+xml"/>
  <Override PartName="/ppt/tags/tag52.xml" ContentType="application/vnd.openxmlformats-officedocument.presentationml.tags+xml"/>
  <Override PartName="/ppt/notesSlides/notesSlide53.xml" ContentType="application/vnd.openxmlformats-officedocument.presentationml.notesSlide+xml"/>
  <Override PartName="/ppt/tags/tag53.xml" ContentType="application/vnd.openxmlformats-officedocument.presentationml.tags+xml"/>
  <Override PartName="/ppt/notesSlides/notesSlide54.xml" ContentType="application/vnd.openxmlformats-officedocument.presentationml.notesSlide+xml"/>
  <Override PartName="/ppt/tags/tag54.xml" ContentType="application/vnd.openxmlformats-officedocument.presentationml.tags+xml"/>
  <Override PartName="/ppt/notesSlides/notesSlide55.xml" ContentType="application/vnd.openxmlformats-officedocument.presentationml.notesSlide+xml"/>
  <Override PartName="/ppt/tags/tag55.xml" ContentType="application/vnd.openxmlformats-officedocument.presentationml.tags+xml"/>
  <Override PartName="/ppt/notesSlides/notesSlide56.xml" ContentType="application/vnd.openxmlformats-officedocument.presentationml.notesSlide+xml"/>
  <Override PartName="/ppt/tags/tag56.xml" ContentType="application/vnd.openxmlformats-officedocument.presentationml.tags+xml"/>
  <Override PartName="/ppt/notesSlides/notesSlide57.xml" ContentType="application/vnd.openxmlformats-officedocument.presentationml.notesSlide+xml"/>
  <Override PartName="/ppt/tags/tag57.xml" ContentType="application/vnd.openxmlformats-officedocument.presentationml.tags+xml"/>
  <Override PartName="/ppt/notesSlides/notesSlide5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68"/>
  </p:notesMasterIdLst>
  <p:handoutMasterIdLst>
    <p:handoutMasterId r:id="rId69"/>
  </p:handoutMasterIdLst>
  <p:sldIdLst>
    <p:sldId id="1856" r:id="rId2"/>
    <p:sldId id="4105" r:id="rId3"/>
    <p:sldId id="3867" r:id="rId4"/>
    <p:sldId id="3874" r:id="rId5"/>
    <p:sldId id="3875" r:id="rId6"/>
    <p:sldId id="3876" r:id="rId7"/>
    <p:sldId id="3877" r:id="rId8"/>
    <p:sldId id="4067" r:id="rId9"/>
    <p:sldId id="4064" r:id="rId10"/>
    <p:sldId id="3879" r:id="rId11"/>
    <p:sldId id="3880" r:id="rId12"/>
    <p:sldId id="3881" r:id="rId13"/>
    <p:sldId id="3882" r:id="rId14"/>
    <p:sldId id="3883" r:id="rId15"/>
    <p:sldId id="3884" r:id="rId16"/>
    <p:sldId id="3885" r:id="rId17"/>
    <p:sldId id="3886" r:id="rId18"/>
    <p:sldId id="3887" r:id="rId19"/>
    <p:sldId id="3888" r:id="rId20"/>
    <p:sldId id="3889" r:id="rId21"/>
    <p:sldId id="4081" r:id="rId22"/>
    <p:sldId id="4082" r:id="rId23"/>
    <p:sldId id="4085" r:id="rId24"/>
    <p:sldId id="4084" r:id="rId25"/>
    <p:sldId id="4083" r:id="rId26"/>
    <p:sldId id="3890" r:id="rId27"/>
    <p:sldId id="4086" r:id="rId28"/>
    <p:sldId id="4088" r:id="rId29"/>
    <p:sldId id="3891" r:id="rId30"/>
    <p:sldId id="3894" r:id="rId31"/>
    <p:sldId id="3896" r:id="rId32"/>
    <p:sldId id="3895" r:id="rId33"/>
    <p:sldId id="3897" r:id="rId34"/>
    <p:sldId id="3898" r:id="rId35"/>
    <p:sldId id="3899" r:id="rId36"/>
    <p:sldId id="3900" r:id="rId37"/>
    <p:sldId id="3902" r:id="rId38"/>
    <p:sldId id="3903" r:id="rId39"/>
    <p:sldId id="4089" r:id="rId40"/>
    <p:sldId id="3901" r:id="rId41"/>
    <p:sldId id="3905" r:id="rId42"/>
    <p:sldId id="4058" r:id="rId43"/>
    <p:sldId id="4057" r:id="rId44"/>
    <p:sldId id="3918" r:id="rId45"/>
    <p:sldId id="3919" r:id="rId46"/>
    <p:sldId id="1790" r:id="rId47"/>
    <p:sldId id="1791" r:id="rId48"/>
    <p:sldId id="1792" r:id="rId49"/>
    <p:sldId id="1793" r:id="rId50"/>
    <p:sldId id="1794" r:id="rId51"/>
    <p:sldId id="1795" r:id="rId52"/>
    <p:sldId id="3809" r:id="rId53"/>
    <p:sldId id="3810" r:id="rId54"/>
    <p:sldId id="3812" r:id="rId55"/>
    <p:sldId id="3813" r:id="rId56"/>
    <p:sldId id="3814" r:id="rId57"/>
    <p:sldId id="3815" r:id="rId58"/>
    <p:sldId id="3816" r:id="rId59"/>
    <p:sldId id="3817" r:id="rId60"/>
    <p:sldId id="3818" r:id="rId61"/>
    <p:sldId id="3819" r:id="rId62"/>
    <p:sldId id="3820" r:id="rId63"/>
    <p:sldId id="3822" r:id="rId64"/>
    <p:sldId id="3823" r:id="rId65"/>
    <p:sldId id="3824" r:id="rId66"/>
    <p:sldId id="1585" r:id="rId67"/>
  </p:sldIdLst>
  <p:sldSz cx="9144000" cy="6858000" type="screen4x3"/>
  <p:notesSz cx="7315200" cy="96012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441" autoAdjust="0"/>
    <p:restoredTop sz="94660"/>
  </p:normalViewPr>
  <p:slideViewPr>
    <p:cSldViewPr>
      <p:cViewPr varScale="1">
        <p:scale>
          <a:sx n="78" d="100"/>
          <a:sy n="78" d="100"/>
        </p:scale>
        <p:origin x="101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ACA76F-2520-412D-BE32-00C878200D5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52A8315D-301F-43D1-9E8B-6DF4AEE2EE1D}">
      <dgm:prSet phldrT="[Tekst]"/>
      <dgm:spPr/>
      <dgm:t>
        <a:bodyPr/>
        <a:lstStyle/>
        <a:p>
          <a:pPr>
            <a:lnSpc>
              <a:spcPct val="100000"/>
            </a:lnSpc>
          </a:pPr>
          <a:r>
            <a:rPr lang="pl-PL" dirty="0"/>
            <a:t>Tryb offline 24</a:t>
          </a:r>
        </a:p>
      </dgm:t>
    </dgm:pt>
    <dgm:pt modelId="{5D4F2CF1-109A-4D1C-99C8-3CCBC8A5943E}" type="parTrans" cxnId="{9812191A-9155-4CCF-957C-D23021A0AC0F}">
      <dgm:prSet/>
      <dgm:spPr/>
      <dgm:t>
        <a:bodyPr/>
        <a:lstStyle/>
        <a:p>
          <a:endParaRPr lang="pl-PL"/>
        </a:p>
      </dgm:t>
    </dgm:pt>
    <dgm:pt modelId="{920EBE4D-C200-4ECD-B430-6EACEC4E7D70}" type="sibTrans" cxnId="{9812191A-9155-4CCF-957C-D23021A0AC0F}">
      <dgm:prSet/>
      <dgm:spPr/>
      <dgm:t>
        <a:bodyPr/>
        <a:lstStyle/>
        <a:p>
          <a:endParaRPr lang="pl-PL"/>
        </a:p>
      </dgm:t>
    </dgm:pt>
    <dgm:pt modelId="{54871DA4-2FA5-40A3-AFCC-38BBF295B3B5}">
      <dgm:prSet phldrT="[Tekst]"/>
      <dgm:spPr/>
      <dgm:t>
        <a:bodyPr/>
        <a:lstStyle/>
        <a:p>
          <a:pPr>
            <a:lnSpc>
              <a:spcPct val="100000"/>
            </a:lnSpc>
          </a:pPr>
          <a:r>
            <a:rPr lang="pl-PL" dirty="0"/>
            <a:t>Tryb offline</a:t>
          </a:r>
        </a:p>
      </dgm:t>
    </dgm:pt>
    <dgm:pt modelId="{16CDA074-CAF7-48E7-B6E5-FC2990A026F5}" type="parTrans" cxnId="{BFFC46B5-EC7A-47AC-AA0E-D005BD4EB813}">
      <dgm:prSet/>
      <dgm:spPr/>
      <dgm:t>
        <a:bodyPr/>
        <a:lstStyle/>
        <a:p>
          <a:endParaRPr lang="pl-PL"/>
        </a:p>
      </dgm:t>
    </dgm:pt>
    <dgm:pt modelId="{D7B8DC00-5ECD-4DC4-BF86-BA72613DC3D1}" type="sibTrans" cxnId="{BFFC46B5-EC7A-47AC-AA0E-D005BD4EB813}">
      <dgm:prSet/>
      <dgm:spPr/>
      <dgm:t>
        <a:bodyPr/>
        <a:lstStyle/>
        <a:p>
          <a:endParaRPr lang="pl-PL"/>
        </a:p>
      </dgm:t>
    </dgm:pt>
    <dgm:pt modelId="{00544E27-84CE-45D8-86BD-1C5C22FDD712}">
      <dgm:prSet phldrT="[Tekst]"/>
      <dgm:spPr/>
      <dgm:t>
        <a:bodyPr/>
        <a:lstStyle/>
        <a:p>
          <a:pPr>
            <a:lnSpc>
              <a:spcPct val="100000"/>
            </a:lnSpc>
          </a:pPr>
          <a:r>
            <a:rPr lang="pl-PL" dirty="0"/>
            <a:t>Tryb awaryjny</a:t>
          </a:r>
        </a:p>
      </dgm:t>
    </dgm:pt>
    <dgm:pt modelId="{FD1CFB93-897C-4EDE-B3B7-A8D0570F65D4}" type="parTrans" cxnId="{3F9B03FD-0779-423B-8B91-7661ACF65C3D}">
      <dgm:prSet/>
      <dgm:spPr/>
      <dgm:t>
        <a:bodyPr/>
        <a:lstStyle/>
        <a:p>
          <a:endParaRPr lang="pl-PL"/>
        </a:p>
      </dgm:t>
    </dgm:pt>
    <dgm:pt modelId="{015116BC-489B-4664-ADFA-99544FFE70CB}" type="sibTrans" cxnId="{3F9B03FD-0779-423B-8B91-7661ACF65C3D}">
      <dgm:prSet/>
      <dgm:spPr/>
      <dgm:t>
        <a:bodyPr/>
        <a:lstStyle/>
        <a:p>
          <a:endParaRPr lang="pl-PL"/>
        </a:p>
      </dgm:t>
    </dgm:pt>
    <dgm:pt modelId="{0C0451A0-5219-467D-8158-2C62BB6DEA64}">
      <dgm:prSet phldrT="[Tekst]"/>
      <dgm:spPr/>
      <dgm:t>
        <a:bodyPr/>
        <a:lstStyle/>
        <a:p>
          <a:pPr>
            <a:lnSpc>
              <a:spcPct val="100000"/>
            </a:lnSpc>
          </a:pPr>
          <a:r>
            <a:rPr lang="pl-PL" dirty="0"/>
            <a:t>Awaria całkowita</a:t>
          </a:r>
        </a:p>
      </dgm:t>
    </dgm:pt>
    <dgm:pt modelId="{715B1F2E-82F4-4BE6-97CF-F6B973527288}" type="parTrans" cxnId="{A22B07A0-2E47-48FC-B35E-B2DB73974418}">
      <dgm:prSet/>
      <dgm:spPr/>
      <dgm:t>
        <a:bodyPr/>
        <a:lstStyle/>
        <a:p>
          <a:endParaRPr lang="pl-PL"/>
        </a:p>
      </dgm:t>
    </dgm:pt>
    <dgm:pt modelId="{BBDA46B0-7AE5-47C1-93FD-57C16B8DA0EF}" type="sibTrans" cxnId="{A22B07A0-2E47-48FC-B35E-B2DB73974418}">
      <dgm:prSet/>
      <dgm:spPr/>
      <dgm:t>
        <a:bodyPr/>
        <a:lstStyle/>
        <a:p>
          <a:endParaRPr lang="pl-PL"/>
        </a:p>
      </dgm:t>
    </dgm:pt>
    <dgm:pt modelId="{47A81B9F-C550-49F8-A646-91AB3EE9B781}" type="pres">
      <dgm:prSet presAssocID="{80ACA76F-2520-412D-BE32-00C878200D5A}" presName="diagram" presStyleCnt="0">
        <dgm:presLayoutVars>
          <dgm:dir/>
          <dgm:resizeHandles val="exact"/>
        </dgm:presLayoutVars>
      </dgm:prSet>
      <dgm:spPr/>
    </dgm:pt>
    <dgm:pt modelId="{C4688256-1C55-4BD4-862C-ED78947D54AE}" type="pres">
      <dgm:prSet presAssocID="{52A8315D-301F-43D1-9E8B-6DF4AEE2EE1D}" presName="node" presStyleLbl="node1" presStyleIdx="0" presStyleCnt="4">
        <dgm:presLayoutVars>
          <dgm:bulletEnabled val="1"/>
        </dgm:presLayoutVars>
      </dgm:prSet>
      <dgm:spPr/>
    </dgm:pt>
    <dgm:pt modelId="{2BF9DD1C-3EBE-4810-85B8-1837E505CEB7}" type="pres">
      <dgm:prSet presAssocID="{920EBE4D-C200-4ECD-B430-6EACEC4E7D70}" presName="sibTrans" presStyleCnt="0"/>
      <dgm:spPr/>
    </dgm:pt>
    <dgm:pt modelId="{4FEAFD54-3EDB-4B9E-B926-B496C83DCE4E}" type="pres">
      <dgm:prSet presAssocID="{54871DA4-2FA5-40A3-AFCC-38BBF295B3B5}" presName="node" presStyleLbl="node1" presStyleIdx="1" presStyleCnt="4">
        <dgm:presLayoutVars>
          <dgm:bulletEnabled val="1"/>
        </dgm:presLayoutVars>
      </dgm:prSet>
      <dgm:spPr/>
    </dgm:pt>
    <dgm:pt modelId="{7F03FC94-887A-4C62-A717-78D2052797AF}" type="pres">
      <dgm:prSet presAssocID="{D7B8DC00-5ECD-4DC4-BF86-BA72613DC3D1}" presName="sibTrans" presStyleCnt="0"/>
      <dgm:spPr/>
    </dgm:pt>
    <dgm:pt modelId="{72F72F5E-2902-42AF-AF8D-E622C8249EB3}" type="pres">
      <dgm:prSet presAssocID="{00544E27-84CE-45D8-86BD-1C5C22FDD712}" presName="node" presStyleLbl="node1" presStyleIdx="2" presStyleCnt="4">
        <dgm:presLayoutVars>
          <dgm:bulletEnabled val="1"/>
        </dgm:presLayoutVars>
      </dgm:prSet>
      <dgm:spPr/>
    </dgm:pt>
    <dgm:pt modelId="{7A7D0888-2297-4A3E-A292-13922C419D24}" type="pres">
      <dgm:prSet presAssocID="{015116BC-489B-4664-ADFA-99544FFE70CB}" presName="sibTrans" presStyleCnt="0"/>
      <dgm:spPr/>
    </dgm:pt>
    <dgm:pt modelId="{931320BF-1E4E-4080-A5B1-FCD01BCB7961}" type="pres">
      <dgm:prSet presAssocID="{0C0451A0-5219-467D-8158-2C62BB6DEA64}" presName="node" presStyleLbl="node1" presStyleIdx="3" presStyleCnt="4">
        <dgm:presLayoutVars>
          <dgm:bulletEnabled val="1"/>
        </dgm:presLayoutVars>
      </dgm:prSet>
      <dgm:spPr/>
    </dgm:pt>
  </dgm:ptLst>
  <dgm:cxnLst>
    <dgm:cxn modelId="{B8AE6305-02C1-46CC-8213-89CCDCB0D4D7}" type="presOf" srcId="{0C0451A0-5219-467D-8158-2C62BB6DEA64}" destId="{931320BF-1E4E-4080-A5B1-FCD01BCB7961}" srcOrd="0" destOrd="0" presId="urn:microsoft.com/office/officeart/2005/8/layout/default"/>
    <dgm:cxn modelId="{9812191A-9155-4CCF-957C-D23021A0AC0F}" srcId="{80ACA76F-2520-412D-BE32-00C878200D5A}" destId="{52A8315D-301F-43D1-9E8B-6DF4AEE2EE1D}" srcOrd="0" destOrd="0" parTransId="{5D4F2CF1-109A-4D1C-99C8-3CCBC8A5943E}" sibTransId="{920EBE4D-C200-4ECD-B430-6EACEC4E7D70}"/>
    <dgm:cxn modelId="{7B18DA34-969F-4667-99B1-CDE99669F274}" type="presOf" srcId="{52A8315D-301F-43D1-9E8B-6DF4AEE2EE1D}" destId="{C4688256-1C55-4BD4-862C-ED78947D54AE}" srcOrd="0" destOrd="0" presId="urn:microsoft.com/office/officeart/2005/8/layout/default"/>
    <dgm:cxn modelId="{4B5CA54A-E5A2-4E0B-9529-7748000613BF}" type="presOf" srcId="{54871DA4-2FA5-40A3-AFCC-38BBF295B3B5}" destId="{4FEAFD54-3EDB-4B9E-B926-B496C83DCE4E}" srcOrd="0" destOrd="0" presId="urn:microsoft.com/office/officeart/2005/8/layout/default"/>
    <dgm:cxn modelId="{16D7A79A-5D17-4F3B-B04F-72C060550AF3}" type="presOf" srcId="{80ACA76F-2520-412D-BE32-00C878200D5A}" destId="{47A81B9F-C550-49F8-A646-91AB3EE9B781}" srcOrd="0" destOrd="0" presId="urn:microsoft.com/office/officeart/2005/8/layout/default"/>
    <dgm:cxn modelId="{A22B07A0-2E47-48FC-B35E-B2DB73974418}" srcId="{80ACA76F-2520-412D-BE32-00C878200D5A}" destId="{0C0451A0-5219-467D-8158-2C62BB6DEA64}" srcOrd="3" destOrd="0" parTransId="{715B1F2E-82F4-4BE6-97CF-F6B973527288}" sibTransId="{BBDA46B0-7AE5-47C1-93FD-57C16B8DA0EF}"/>
    <dgm:cxn modelId="{BFFC46B5-EC7A-47AC-AA0E-D005BD4EB813}" srcId="{80ACA76F-2520-412D-BE32-00C878200D5A}" destId="{54871DA4-2FA5-40A3-AFCC-38BBF295B3B5}" srcOrd="1" destOrd="0" parTransId="{16CDA074-CAF7-48E7-B6E5-FC2990A026F5}" sibTransId="{D7B8DC00-5ECD-4DC4-BF86-BA72613DC3D1}"/>
    <dgm:cxn modelId="{FC2EEBBF-7150-4F87-9167-D8DCE47A55E6}" type="presOf" srcId="{00544E27-84CE-45D8-86BD-1C5C22FDD712}" destId="{72F72F5E-2902-42AF-AF8D-E622C8249EB3}" srcOrd="0" destOrd="0" presId="urn:microsoft.com/office/officeart/2005/8/layout/default"/>
    <dgm:cxn modelId="{3F9B03FD-0779-423B-8B91-7661ACF65C3D}" srcId="{80ACA76F-2520-412D-BE32-00C878200D5A}" destId="{00544E27-84CE-45D8-86BD-1C5C22FDD712}" srcOrd="2" destOrd="0" parTransId="{FD1CFB93-897C-4EDE-B3B7-A8D0570F65D4}" sibTransId="{015116BC-489B-4664-ADFA-99544FFE70CB}"/>
    <dgm:cxn modelId="{D3EACFC2-4AA3-469C-A437-7269891739FB}" type="presParOf" srcId="{47A81B9F-C550-49F8-A646-91AB3EE9B781}" destId="{C4688256-1C55-4BD4-862C-ED78947D54AE}" srcOrd="0" destOrd="0" presId="urn:microsoft.com/office/officeart/2005/8/layout/default"/>
    <dgm:cxn modelId="{1EB86174-6708-4BEF-9546-B8F7C1E8FDA9}" type="presParOf" srcId="{47A81B9F-C550-49F8-A646-91AB3EE9B781}" destId="{2BF9DD1C-3EBE-4810-85B8-1837E505CEB7}" srcOrd="1" destOrd="0" presId="urn:microsoft.com/office/officeart/2005/8/layout/default"/>
    <dgm:cxn modelId="{9A166B1B-E007-4B7F-A2FD-7C1C9F7B1971}" type="presParOf" srcId="{47A81B9F-C550-49F8-A646-91AB3EE9B781}" destId="{4FEAFD54-3EDB-4B9E-B926-B496C83DCE4E}" srcOrd="2" destOrd="0" presId="urn:microsoft.com/office/officeart/2005/8/layout/default"/>
    <dgm:cxn modelId="{F4D28F0F-0AC6-42E4-845D-B043E071FEA7}" type="presParOf" srcId="{47A81B9F-C550-49F8-A646-91AB3EE9B781}" destId="{7F03FC94-887A-4C62-A717-78D2052797AF}" srcOrd="3" destOrd="0" presId="urn:microsoft.com/office/officeart/2005/8/layout/default"/>
    <dgm:cxn modelId="{3119294F-C761-4F6B-903E-99E8F8CCDA5F}" type="presParOf" srcId="{47A81B9F-C550-49F8-A646-91AB3EE9B781}" destId="{72F72F5E-2902-42AF-AF8D-E622C8249EB3}" srcOrd="4" destOrd="0" presId="urn:microsoft.com/office/officeart/2005/8/layout/default"/>
    <dgm:cxn modelId="{9686BDE8-ADC8-4CA4-90CA-D4F7BBDC5CB9}" type="presParOf" srcId="{47A81B9F-C550-49F8-A646-91AB3EE9B781}" destId="{7A7D0888-2297-4A3E-A292-13922C419D24}" srcOrd="5" destOrd="0" presId="urn:microsoft.com/office/officeart/2005/8/layout/default"/>
    <dgm:cxn modelId="{C15ABBAD-2231-47B7-92D9-5DEA67719A20}" type="presParOf" srcId="{47A81B9F-C550-49F8-A646-91AB3EE9B781}" destId="{931320BF-1E4E-4080-A5B1-FCD01BCB796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688256-1C55-4BD4-862C-ED78947D54AE}">
      <dsp:nvSpPr>
        <dsp:cNvPr id="0" name=""/>
        <dsp:cNvSpPr/>
      </dsp:nvSpPr>
      <dsp:spPr>
        <a:xfrm>
          <a:off x="744" y="145603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600" kern="1200" dirty="0"/>
            <a:t>Tryb offline 24</a:t>
          </a:r>
        </a:p>
      </dsp:txBody>
      <dsp:txXfrm>
        <a:off x="744" y="145603"/>
        <a:ext cx="2902148" cy="1741289"/>
      </dsp:txXfrm>
    </dsp:sp>
    <dsp:sp modelId="{4FEAFD54-3EDB-4B9E-B926-B496C83DCE4E}">
      <dsp:nvSpPr>
        <dsp:cNvPr id="0" name=""/>
        <dsp:cNvSpPr/>
      </dsp:nvSpPr>
      <dsp:spPr>
        <a:xfrm>
          <a:off x="3193107" y="145603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600" kern="1200" dirty="0"/>
            <a:t>Tryb offline</a:t>
          </a:r>
        </a:p>
      </dsp:txBody>
      <dsp:txXfrm>
        <a:off x="3193107" y="145603"/>
        <a:ext cx="2902148" cy="1741289"/>
      </dsp:txXfrm>
    </dsp:sp>
    <dsp:sp modelId="{72F72F5E-2902-42AF-AF8D-E622C8249EB3}">
      <dsp:nvSpPr>
        <dsp:cNvPr id="0" name=""/>
        <dsp:cNvSpPr/>
      </dsp:nvSpPr>
      <dsp:spPr>
        <a:xfrm>
          <a:off x="744" y="2177107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600" kern="1200" dirty="0"/>
            <a:t>Tryb awaryjny</a:t>
          </a:r>
        </a:p>
      </dsp:txBody>
      <dsp:txXfrm>
        <a:off x="744" y="2177107"/>
        <a:ext cx="2902148" cy="1741289"/>
      </dsp:txXfrm>
    </dsp:sp>
    <dsp:sp modelId="{931320BF-1E4E-4080-A5B1-FCD01BCB7961}">
      <dsp:nvSpPr>
        <dsp:cNvPr id="0" name=""/>
        <dsp:cNvSpPr/>
      </dsp:nvSpPr>
      <dsp:spPr>
        <a:xfrm>
          <a:off x="3193107" y="2177107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600" kern="1200" dirty="0"/>
            <a:t>Awaria całkowita</a:t>
          </a:r>
        </a:p>
      </dsp:txBody>
      <dsp:txXfrm>
        <a:off x="3193107" y="2177107"/>
        <a:ext cx="2902148" cy="1741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169920" cy="480060"/>
          </a:xfrm>
          <a:prstGeom prst="rect">
            <a:avLst/>
          </a:prstGeom>
        </p:spPr>
        <p:txBody>
          <a:bodyPr vert="horz" lIns="91210" tIns="45604" rIns="91210" bIns="45604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4143589" y="2"/>
            <a:ext cx="3169920" cy="480060"/>
          </a:xfrm>
          <a:prstGeom prst="rect">
            <a:avLst/>
          </a:prstGeom>
        </p:spPr>
        <p:txBody>
          <a:bodyPr vert="horz" lIns="91210" tIns="45604" rIns="91210" bIns="45604" rtlCol="0"/>
          <a:lstStyle>
            <a:lvl1pPr algn="r">
              <a:defRPr sz="1200"/>
            </a:lvl1pPr>
          </a:lstStyle>
          <a:p>
            <a:fld id="{3CD4785A-F1E8-4736-AE26-926C1B25DFA5}" type="datetime1">
              <a:rPr lang="pl-PL" smtClean="0"/>
              <a:t>3.12.2025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2" y="9119475"/>
            <a:ext cx="3169920" cy="480060"/>
          </a:xfrm>
          <a:prstGeom prst="rect">
            <a:avLst/>
          </a:prstGeom>
        </p:spPr>
        <p:txBody>
          <a:bodyPr vert="horz" lIns="91210" tIns="45604" rIns="91210" bIns="45604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4143589" y="9119475"/>
            <a:ext cx="3169920" cy="480060"/>
          </a:xfrm>
          <a:prstGeom prst="rect">
            <a:avLst/>
          </a:prstGeom>
        </p:spPr>
        <p:txBody>
          <a:bodyPr vert="horz" lIns="91210" tIns="45604" rIns="91210" bIns="45604" rtlCol="0" anchor="b"/>
          <a:lstStyle>
            <a:lvl1pPr algn="r">
              <a:defRPr sz="1200"/>
            </a:lvl1pPr>
          </a:lstStyle>
          <a:p>
            <a:fld id="{F62C4123-C2C6-47BA-8486-917292C286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058333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717" cy="48059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142775" y="0"/>
            <a:ext cx="3170717" cy="48059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9DDCD6-2368-43CE-8560-D4E4370AD8AC}" type="datetime1">
              <a:rPr lang="pl-PL" smtClean="0"/>
              <a:t>3.12.2025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31179" y="4560302"/>
            <a:ext cx="5852843" cy="43207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119068"/>
            <a:ext cx="3170717" cy="4805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142775" y="9119068"/>
            <a:ext cx="3170717" cy="4805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8B2C4F-13FA-4009-B98D-118D78520F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108861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B28DC4B-7B16-4DC8-A058-93DA9B7046B3}" type="datetime1">
              <a:rPr lang="pl-PL" smtClean="0"/>
              <a:t>3.12.2025</a:t>
            </a:fld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8B2C4F-13FA-4009-B98D-118D78520F11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91163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0C0A1-AAAD-4405-9C1E-A1C12016E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16511B2-D3C6-EEAB-5FDE-1B30325B32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61E39C0-D7A9-401C-DE90-66A15E75A2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384543C-DBFA-5858-9D0E-BE7ED9E67F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85920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D5383-0416-20AC-492F-654D27D8D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D3D4029-9937-5858-A039-52D91698CE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AF1953D-43B0-4562-77B2-9E67795B88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A6172BE-9C68-700F-6197-1B5BCFFA79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77465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3FB1F-FCA0-0FD4-3854-9030D2992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0272147-31EA-8F90-25B9-F8E5EABB53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575FA97-BFD8-21F7-62B4-A4DC9CB7DB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3354B81-FA28-91CC-1475-79BB4349E4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08971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2B355-C896-07F1-6CB4-C24BFC8F6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F1BA629-71BB-9DA8-9F18-BF5687AE97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160E43F7-AF48-ACF1-23DB-A4A90BEB57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E1C14B8-4190-3279-9BC0-BE81AC7A37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96627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336E5E-8183-22A3-7EE4-9651F86BF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9E6F8D4-C075-034B-9B4F-11A1E85E75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861CF57-CEF5-FDAB-D1BB-6E17FBB8EE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DDCC2F5-1F0E-E579-DD54-C396890932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04837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95327-0D10-E205-46CE-EFDB54681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52D50950-69C2-DB8C-9061-DC25F9EA11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F2CC97C-1788-D891-D57B-CD6017E048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930A0A8-1071-D35A-0325-E7A281E952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7373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0AA8A-EB25-9FC8-F0E4-28BBD24E3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92E7267-892C-3800-7E89-94A40D2C0D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F7020D2C-28F3-9E3E-006E-44835EE29B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2B61CFD-2610-7B63-08F6-600BB2D5B6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35851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6CFF5-C4ED-3EB9-E511-BB8ABB772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A9BF0CA-9594-5C87-7416-79EAD36A43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DC73752-7145-CA59-F6F2-E9A0D14F48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2B719B7-89DC-A7C0-79D2-EFF2F8B365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94896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2C0BF-AC47-D16C-18D6-486C93A79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E571757-1D8F-FA19-E1BC-F28C4DECFE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EF4B075-5E18-91C4-983D-DB97FCDDC1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069EA56-E4D9-4001-3137-B23B3DCCCB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42392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1B006-EA9E-BF96-8940-6636696B4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E667BC0-364B-3D82-E056-DC3F9536E4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FF3898CC-B74F-8309-8DA9-310B387F3D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98EC3D1-1E8D-E4EA-6DEE-DB945D6B72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7192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E836E-1A47-E86C-3B39-99B8F261C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0141E52-A71F-C8CA-47C6-A68D936001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7B6974D-F54D-D075-07B6-2C944B2483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01521F8-4520-9A13-E40A-4A5599635A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88584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DFBA6-7E36-69A4-C9E6-8080D6FDE4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53EBBB13-9F33-C0AF-D9EC-898EB7F267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A50AF3C-28E8-2DEE-FEE0-FA95B336BC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861E98E-5B09-E249-A1EB-190253B3A1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02856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D7F0F-0BB9-0EAB-CF35-C447FCC9C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BFDF99E-48C3-FDA7-05EE-E08BC124E3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ABC6900-AD2E-1F29-FEBC-05A3FE19E5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5577E3F-2B0D-DF2E-CA2F-88961E262D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23753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4D81F-616E-2A22-7D84-8EC1CC3C2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68EE7C9-9187-AA67-AE7B-950B897CCF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3F6BB49-D583-E70A-D95F-672EF95A5E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0ABD4C7-4B0D-2510-D87A-949C0CB4C0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07961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29F2A-9036-5994-4BD8-6C82E761DD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E746DC1-3C64-0537-0D91-3D3BBA33DA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E05EC05-2787-6E1B-33DF-76DA2317CA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2DF8C32-C322-8E9B-46E1-97007C51B2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06857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DE4498-B20D-29B3-C168-07570A814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F174649-52B1-2672-C869-C937D18C57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4A3F685-05CD-7F68-6271-2A46B4D8FD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70437C9-9E2B-E532-905B-DA2F35A665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64381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10431-F3C0-5243-E710-4F0F040F8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127B40F-4ED4-0B4F-FB2F-987EC88DF7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C921D78-710C-B281-8556-F73DF86AD1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0B98A82-0367-C63A-C024-922EDB98B1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301128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BFA56A-1C40-C83E-F55B-05FFC3351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0DCA53D9-DC9E-DF39-E5F3-4C3C1A434C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D38FD25-8380-F5C1-9ED1-02723F5B0C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A82E122-6017-103F-7004-661061C543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54886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B0761-EA5F-565A-0715-9BB6E424C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110ABB6-2F98-950F-F65D-C1287F21AA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5E74E44-795B-9CD9-976F-E7FDCD2CEF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EC73648-5CA3-305F-B0DA-1D8444A7AE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908756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D1118-4F3F-0BA4-A527-1DDD43C2C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007502A5-9248-49EF-D640-D928D45994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6E7F59D-0520-49EC-7A08-F6EDAEEF2D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02C7E65-912C-6B1A-D84C-CE497C73EB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66664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C042C-B37C-22AB-E8E5-00B7A9BA4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83B43D4-F57C-FAB1-E16A-17A8E4858C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F99D3CF1-243E-BD53-E8E0-BDADF23113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473F60-9BFD-B4BE-7BB0-7E61224AFA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6883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BE1F1-EE2D-6201-C8E6-B45B69F97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603040A-1374-CAA6-A903-1D6181A641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B67B10A-15DC-3963-FFDF-2735F77201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="0" baseline="0" dirty="0">
                <a:solidFill>
                  <a:srgbClr val="FF0000"/>
                </a:solidFill>
              </a:rPr>
              <a:t>Proponuję przeprowadzić następującą ankietę dla uczestników (np. w formie ankiety </a:t>
            </a:r>
            <a:r>
              <a:rPr lang="pl-PL" b="0" baseline="0" dirty="0" err="1">
                <a:solidFill>
                  <a:srgbClr val="FF0000"/>
                </a:solidFill>
              </a:rPr>
              <a:t>ClickMeeting</a:t>
            </a:r>
            <a:r>
              <a:rPr lang="pl-PL" b="0" baseline="0" dirty="0">
                <a:solidFill>
                  <a:srgbClr val="FF0000"/>
                </a:solidFill>
              </a:rPr>
              <a:t> lub MS </a:t>
            </a:r>
            <a:r>
              <a:rPr lang="pl-PL" b="0" baseline="0" dirty="0" err="1">
                <a:solidFill>
                  <a:srgbClr val="FF0000"/>
                </a:solidFill>
              </a:rPr>
              <a:t>Forms</a:t>
            </a:r>
            <a:r>
              <a:rPr lang="pl-PL" b="0" baseline="0" dirty="0">
                <a:solidFill>
                  <a:srgbClr val="FF0000"/>
                </a:solidFill>
              </a:rPr>
              <a:t>):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Pytanie: Na jakim etapie wdrażania </a:t>
            </a:r>
            <a:r>
              <a:rPr lang="pl-PL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KSeF</a:t>
            </a: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są Państwa firmy lub Państwa klienci? </a:t>
            </a:r>
            <a:r>
              <a:rPr lang="pl-PL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[pytanie wielokrotnego wyboru]</a:t>
            </a:r>
            <a:endParaRPr lang="pl-PL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Jeszcze nie rozpoczęliśmy procesu wdrażania </a:t>
            </a:r>
            <a:r>
              <a:rPr lang="pl-PL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KSeF</a:t>
            </a: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Analizujemy przepisy dot. obowiązkowego </a:t>
            </a:r>
            <a:r>
              <a:rPr lang="pl-PL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KSeF</a:t>
            </a: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Przeprowadzamy analizy procesów finansowo-księgowych, które wymagają dostosowania do </a:t>
            </a:r>
            <a:r>
              <a:rPr lang="pl-PL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KSeF</a:t>
            </a: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Jesteśmy w trakcie aktualizacji systemu finansowo-księgowego.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Jesteśmy w trakcie przeprowadzania testów </a:t>
            </a:r>
            <a:r>
              <a:rPr lang="pl-PL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KSeF</a:t>
            </a: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Wystawiamy już faktury przy użyciu </a:t>
            </a:r>
            <a:r>
              <a:rPr lang="pl-PL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KSeF</a:t>
            </a: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Jesteśmy na innym etapie procesu wdrażania </a:t>
            </a:r>
            <a:r>
              <a:rPr lang="pl-PL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KSeF</a:t>
            </a:r>
            <a:r>
              <a:rPr lang="pl-P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(proszę o rozwinięcie wypowiedzi na czacie).</a:t>
            </a:r>
          </a:p>
          <a:p>
            <a:pPr fontAlgn="base" latinLnBrk="0"/>
            <a:endParaRPr lang="pl-PL" sz="8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55315EB-E0DC-0519-BF62-C70C1A7052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112992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D18CC-5B93-2FF3-6FFE-CFC22932B1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3AF55BD-BB65-5395-7E70-B2513F1C67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EC01D90-007C-0020-457A-81D7D46A12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E5CB95B-D22F-F5DB-5745-1A8EE67F76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415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DD33A-C2FA-B667-2D6D-1E175B5A9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E652FB1-E5AC-4A40-C1EC-9ACD93D579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2E68BDE3-92EE-074C-0C05-BD7C437E71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B0F5828-2A4A-F15F-A0B3-899708EEE0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720550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89080-1AD7-1EFF-1816-01C9312BD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5BC0C2E2-B0A0-78ED-5277-DB685695DF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2BAE253-F70C-15DC-278B-33FAD61766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0BBDE14-1811-970E-0B00-C43CC0F5E8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411473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D1B83-E167-6DED-1EE4-8A0F5E1A8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F3B61837-A6CA-AF7F-D435-7DF4C4A609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14F681D5-FA9B-3FF4-1998-EEC12AEE5C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2021001-AD11-3A52-09A5-18E6756AAC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032134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9B827-C86A-E39F-5A5E-F635AAB38B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125FBB3-E3C1-ECA1-FCBA-D2E29D1CD8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554A332-C6E3-776B-4088-860AE72333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D98F762-883A-1FE0-987D-8C0DBA5180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617135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94A0A-0634-63FA-2371-9119817FC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FE5DBB7-03EB-2610-7C50-C541A93157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5BA33A4-8527-AE50-BFD5-92769127A0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3C1F73C-C940-D31E-2329-C8F3051762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36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566651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D7505-9289-4F83-3E0A-939734FBB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47AFE66-8E88-CC11-6901-374E09ECCE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6D42211-ECA0-17DB-DC69-742CE166E1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4F88063-110F-2E5C-0A6A-7CE7126FBB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29359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479C0-BBA5-B028-2CF1-B5F83CD7E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5B3F488-4739-67F3-EA4F-D83A101199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BA194E4-7231-1D5E-9B18-7E5E3CA3CB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E03BA76-2D1A-D9AA-084D-D5D097A109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38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066237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6C7E1-077B-B960-84BA-BC3E4E16E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C7D9BCE-8D32-9189-2F68-06E8A249AE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5BD1FAE-43C4-0B34-ECFF-4029F09B29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4DC5821-E8F7-A330-94F1-8D9D3E55EA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39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810333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D62B7-93EA-9901-D94C-92DB0E03D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4FE66B6-0662-B8D8-B59A-F297088629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EEBE781-AB97-C781-C2DD-86E17D02F6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FEA4E48-637B-7822-163F-B338036E69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40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7601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D43FB-4DAB-F0EA-E83E-8160091FF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F68E59E-E15F-575C-EAE2-54F2E5CD7E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BE82FA2-939B-4AA3-0573-FFB3FCA52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83B2487-0B10-C179-18B4-40A849C5CE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446177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5B6CDE-CBB3-3E69-B554-6596A63F1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F088D35-C1D0-9ACC-88C1-F295C9785A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FBA19F2-26D5-D935-7388-D2E0040B8E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998D6E3-680A-1CD6-FBD8-E96EFF0E5D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41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507240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4DD39-8D33-7A4E-4302-FA0C40BB0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10DD361-1566-81CC-7A6E-947D643EA5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B525F8C-E707-6E77-3972-B068D59A2D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7798610-50E6-D02D-DD86-D586E1E617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42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172750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6B682-DEC0-E0C2-98A4-F1E37741F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E9981BB-2DE4-B935-9CC0-857A9D2E1C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F91EC86-8D03-8B95-027B-F6CBF57F03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94E3519-4EEC-5347-DB2D-B4B792875D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43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219422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B92DF-46C8-1392-497E-E5B2A3471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0F75497-7271-5365-EFD8-3CDA1F1A54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EE514EA-8AE2-B168-5F85-2BB4E3B5D9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723D601-5294-1D67-BF7C-320A455739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44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77865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AE736-9E80-A11C-050A-A1F491E6B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6A6EC66-C6E4-9A72-9275-5B8B101AAC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02B64C0-D612-7534-5911-240C381A2F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49ABB64-23E4-2691-CA9D-E7DE816372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45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011595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5DAD2-B266-B8AE-E45B-FD3B8AA28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F9FFF9E-18CA-141E-891E-6E9F84F981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050FB40-FC9E-942F-97AB-35C7885543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FD9AB43-489B-E74A-8C3D-8ADC41BC72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52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047615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3463FD-F3A1-7030-7B0D-E8FB6FC9F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E22B0A6-6464-17BE-C872-7906A072C3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EC37ED6-8452-7F68-86E4-2B69692C72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E44FB90-92DB-BE44-8151-7E06A3E99E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53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255678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3DD3A-1594-507E-5E9F-2DED44CA2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52A5EAC3-53CD-0536-5292-921551E524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2F13DCE-2D49-A77E-7DFB-3BCF1198A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5359B79-F857-A931-7AD3-6EFA09B419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54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762293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C5AD2-1E1D-2061-F1B1-F2AB3218E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B5FB881-5156-D76C-862E-E7917D7A9F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3A6D0DC-CCD9-A02D-F264-1F364B7612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D8698A9-A243-FA01-979E-746C2E53FD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55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569681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9DA020-987B-3CAA-B4EA-1A21232B2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16BC8A5-97FF-5F8B-FBE5-F23420AB29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AFC2B39-0958-7F87-A7D1-4B7F979807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E8621C5-B2FD-21AE-A069-9772EB13BA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56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9626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C2441C-F6D9-C5BD-E4F7-027E996BC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090C18F-1D1E-0DEF-4936-CB2FDB810D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7A91156-1768-A38A-1616-E85CD488AF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2C2644A-6C6C-D38A-879F-69B3ECAE27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455048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60BBB-C3D9-6085-0A96-A19B2CA81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E098883-39D9-446B-A214-775B615DC7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5C1F202-5638-B722-AF54-14B3154BD8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7F49B1C-3874-C9D4-D342-754106BDE6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57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691637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4B332-89F3-E353-E488-1D875E37D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FD082A6-FA09-B72D-DE6A-E7861B5166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181D1B3-F873-0675-C217-091398C0C2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857AA59-3DF1-651D-DC3F-A985CDFF6A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58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585201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C3826-DAB6-D8E2-0C91-3B754ECB1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5C84AB2F-49E6-39E2-DF9D-C2AF87F348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81C247D-A23E-C8D7-A981-4B19663E6C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91A8014-82CB-BF88-4E4F-3C9EB4C3FF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59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299131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0C994-B752-2822-6187-8DB5BF4E5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6EC2504-D123-9A1A-94A3-622CA55CD0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C89993B-6BD6-3C4D-C60A-B0A0471545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F5B302C-28ED-E5C2-B988-95DA5F21F3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60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696926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551E4-D4F8-9375-E33A-1C35753FB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033C229-91EB-F39E-7EB1-22A6122561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25C95AF5-2416-427F-C903-04F6DA0EC1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CFF7E03-4BC3-A26D-E0A6-30CFFFF876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61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301368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615B1-D25E-99EF-0FFB-620ED5439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5D1385D-D2F6-9FD7-5C5C-3230F3EBD9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5EEBC89-0DAB-3CC5-07E4-6DE1C1A6DD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B208F91-712D-A985-EF01-B0DFFB0EFC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62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228915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7576DB-2FDE-5B4A-6BD7-12F877BAA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72E2884-0D50-72D1-006A-4E49A885B3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3EFBA2A-F3A6-C237-571E-E03C221B47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5B0A66F-6EE5-8622-E3D1-496F11D75C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63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833943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A6612-AA43-E7F4-153C-951E67EA8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23034F6-0A6C-CE1B-E543-621F8934A0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260BA47-BB69-7D51-B96E-37E311C38C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B49B05A-4505-7AEE-FE56-F99D50085F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64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527173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C25C4-0875-D4D0-C3B4-793E59C31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D34DA39-213D-C106-F9AC-CAC7789847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5636757-24DB-6D86-6EA0-213E186981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86CF3F0-D8E0-83EB-9E07-EF6AA4FA04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65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9685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AE4E4-8ACB-1DDD-2167-8A21B0B47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AC178CE-EC1F-FC73-A599-9878F3BF28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8C638AA-7ED3-EDDA-51E6-C6DC138356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E4D54E1-709D-E7A9-4CD6-6FBAAE3CE2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4203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B97A4-FAEE-5DFB-DA64-26AB6D717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0BD78712-ECD2-414A-A0AB-896993A388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6A6F9E7-64AC-CFE1-38DC-64F2D53860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6276454-25EF-2BB8-2139-4991675533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4906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F6601-3DD7-CB3A-F54F-DB6F69068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56C0205E-A518-622A-A644-48AF1CBBC7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8DA9775-F92E-F07B-584D-70D176C7C9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3C147C-6F35-5898-F3B5-988092C747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31990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E0848-70B2-8236-A4AF-A7A8A9F1F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EEA38E3-FF83-56C1-E6DC-6D2706A414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EAA2E58-700E-EC62-7B31-1DEE3943F4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0"/>
            <a:endParaRPr lang="pl-PL" sz="11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3568543-BE54-6F81-FA89-CAAE211428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5C7FA-2E36-44BF-AA15-D3FBA51C2443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2902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3809-C1EE-4780-BF42-0B36901F2292}" type="datetimeFigureOut">
              <a:rPr lang="pl-PL" smtClean="0"/>
              <a:t>3.12.2025</a:t>
            </a:fld>
            <a:endParaRPr lang="pl-PL"/>
          </a:p>
        </p:txBody>
      </p:sp>
      <p:sp>
        <p:nvSpPr>
          <p:cNvPr id="20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88CE3-997A-463F-BD0E-B8DCB45A2CBC}" type="slidenum">
              <a:rPr lang="pl-PL" smtClean="0"/>
              <a:t>‹#›</a:t>
            </a:fld>
            <a:endParaRPr lang="pl-PL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3809-C1EE-4780-BF42-0B36901F2292}" type="datetimeFigureOut">
              <a:rPr lang="pl-PL" smtClean="0"/>
              <a:t>3.12.2025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88CE3-997A-463F-BD0E-B8DCB45A2CB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3809-C1EE-4780-BF42-0B36901F2292}" type="datetimeFigureOut">
              <a:rPr lang="pl-PL" smtClean="0"/>
              <a:t>3.12.2025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88CE3-997A-463F-BD0E-B8DCB45A2CB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3809-C1EE-4780-BF42-0B36901F2292}" type="datetimeFigureOut">
              <a:rPr lang="pl-PL" smtClean="0"/>
              <a:t>3.12.2025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88CE3-997A-463F-BD0E-B8DCB45A2CB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3809-C1EE-4780-BF42-0B36901F2292}" type="datetimeFigureOut">
              <a:rPr lang="pl-PL" smtClean="0"/>
              <a:t>3.12.2025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88CE3-997A-463F-BD0E-B8DCB45A2CBC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3809-C1EE-4780-BF42-0B36901F2292}" type="datetimeFigureOut">
              <a:rPr lang="pl-PL" smtClean="0"/>
              <a:t>3.12.2025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88CE3-997A-463F-BD0E-B8DCB45A2CB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3809-C1EE-4780-BF42-0B36901F2292}" type="datetimeFigureOut">
              <a:rPr lang="pl-PL" smtClean="0"/>
              <a:t>3.12.2025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88CE3-997A-463F-BD0E-B8DCB45A2CB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3809-C1EE-4780-BF42-0B36901F2292}" type="datetimeFigureOut">
              <a:rPr lang="pl-PL" smtClean="0"/>
              <a:t>3.12.2025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88CE3-997A-463F-BD0E-B8DCB45A2CB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3809-C1EE-4780-BF42-0B36901F2292}" type="datetimeFigureOut">
              <a:rPr lang="pl-PL" smtClean="0"/>
              <a:t>3.12.2025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88CE3-997A-463F-BD0E-B8DCB45A2CBC}" type="slidenum">
              <a:rPr lang="pl-PL" smtClean="0"/>
              <a:t>‹#›</a:t>
            </a:fld>
            <a:endParaRPr lang="pl-PL"/>
          </a:p>
        </p:txBody>
      </p:sp>
      <p:sp>
        <p:nvSpPr>
          <p:cNvPr id="6" name="Prostokąt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3809-C1EE-4780-BF42-0B36901F2292}" type="datetimeFigureOut">
              <a:rPr lang="pl-PL" smtClean="0"/>
              <a:t>3.12.2025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88CE3-997A-463F-BD0E-B8DCB45A2CB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33809-C1EE-4780-BF42-0B36901F2292}" type="datetimeFigureOut">
              <a:rPr lang="pl-PL" smtClean="0"/>
              <a:t>3.12.2025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88CE3-997A-463F-BD0E-B8DCB45A2CBC}" type="slidenum">
              <a:rPr lang="pl-PL" smtClean="0"/>
              <a:t>‹#›</a:t>
            </a:fld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9" name="Schemat blokowy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chemat blokowy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ierście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1D33809-C1EE-4780-BF42-0B36901F2292}" type="datetimeFigureOut">
              <a:rPr lang="pl-PL" smtClean="0"/>
              <a:t>3.12.2025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A888CE3-997A-463F-BD0E-B8DCB45A2CBC}" type="slidenum">
              <a:rPr lang="pl-PL" smtClean="0"/>
              <a:t>‹#›</a:t>
            </a:fld>
            <a:endParaRPr lang="pl-PL"/>
          </a:p>
        </p:txBody>
      </p:sp>
      <p:sp>
        <p:nvSpPr>
          <p:cNvPr id="15" name="Prostokąt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5" Type="http://schemas.openxmlformats.org/officeDocument/2006/relationships/hyperlink" Target="https://ksef.podatki.gov.pl/ksef-na-okres-obligatoryjny/pliki-do-pobrania-ksef-20/" TargetMode="External"/><Relationship Id="rId4" Type="http://schemas.openxmlformats.org/officeDocument/2006/relationships/hyperlink" Target="https://ksef.podatki.gov.pl/ksef-na-okres-obligatoryjny/struktura-logiczna-fa-3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4" Type="http://schemas.openxmlformats.org/officeDocument/2006/relationships/hyperlink" Target="https://ksef.podatki.gov.pl/baza-wiedzy-ksef/wideo-i-animacje/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20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hyperlink" Target="https://eur-lex.europa.eu/legal-content/PL/TXT/?uri=CELEX:32022D1003" TargetMode="External"/><Relationship Id="rId4" Type="http://schemas.openxmlformats.org/officeDocument/2006/relationships/hyperlink" Target="https://www.podatki.gov.pl/ksef/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hyperlink" Target="https://ksef.podatki.gov.pl/ksef-na-okres-obligatoryjny/informacje-ogolne-ksef-20/" TargetMode="External"/><Relationship Id="rId4" Type="http://schemas.openxmlformats.org/officeDocument/2006/relationships/hyperlink" Target="https://www.sejm.gov.pl/sejm10.nsf/PrzebiegProc.xsp?nr=1407" TargetMode="Externa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http://jpk.mf.gov.pl/wzor/2024/04/24/04241" TargetMode="Externa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Relationship Id="rId4" Type="http://schemas.openxmlformats.org/officeDocument/2006/relationships/hyperlink" Target="https://www.podatki.gov.pl/jednolity-plik-kontrolny/jpk_pd/" TargetMode="Externa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8.xml"/><Relationship Id="rId4" Type="http://schemas.openxmlformats.org/officeDocument/2006/relationships/hyperlink" Target="https://www.podatki.gov.pl/wyjasnienia/nowe-zasady-cyfryzacji-dokumentacji-ksiegowej-w-podatku-cit/" TargetMode="Externa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9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0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3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4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5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6.xml"/><Relationship Id="rId4" Type="http://schemas.openxmlformats.org/officeDocument/2006/relationships/hyperlink" Target="https://www.podatki.gov.pl/jednolity-plik-kontrolny/jpk_pd/pytania-i-odpowiedzi-jpk_pd/" TargetMode="Externa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hyperlink" Target="https://ksef.podatki.gov.pl/ksef-na-okres-obligatoryjny/struktura-logiczna-fa-3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03648" y="980728"/>
            <a:ext cx="7406640" cy="2984352"/>
          </a:xfrm>
        </p:spPr>
        <p:txBody>
          <a:bodyPr>
            <a:noAutofit/>
          </a:bodyPr>
          <a:lstStyle/>
          <a:p>
            <a:pPr algn="ctr"/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r>
              <a:rPr lang="pl-PL" sz="3200" dirty="0"/>
              <a:t>JPK_PD i KSEF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7406640" cy="642832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Prowadzący:  Przemysław Karwowski</a:t>
            </a: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 bwMode="auto">
          <a:xfrm rot="16200000">
            <a:off x="7273354" y="3735204"/>
            <a:ext cx="2994393" cy="36576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pl-PL" dirty="0">
                <a:latin typeface="Arial" charset="0"/>
              </a:rPr>
              <a:t>PERFECTUM - AUDIT Sp. z o.o. </a:t>
            </a:r>
          </a:p>
        </p:txBody>
      </p:sp>
    </p:spTree>
    <p:extLst>
      <p:ext uri="{BB962C8B-B14F-4D97-AF65-F5344CB8AC3E}">
        <p14:creationId xmlns:p14="http://schemas.microsoft.com/office/powerpoint/2010/main" val="3357224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12A3D-95C9-FEB5-A98D-8FE10FA43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60922F-82EA-E972-3EAA-B2C31B112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746472"/>
            <a:ext cx="7700018" cy="522288"/>
          </a:xfrm>
        </p:spPr>
        <p:txBody>
          <a:bodyPr anchor="t">
            <a:noAutofit/>
          </a:bodyPr>
          <a:lstStyle/>
          <a:p>
            <a:r>
              <a:rPr lang="pl-PL" sz="3600" dirty="0"/>
              <a:t>Krajowy System e-Faktur - korzyści</a:t>
            </a:r>
            <a:br>
              <a:rPr lang="pl-PL" dirty="0"/>
            </a:b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5262ACFA-2314-050B-8EFF-90882E20772E}"/>
              </a:ext>
            </a:extLst>
          </p:cNvPr>
          <p:cNvSpPr txBox="1">
            <a:spLocks/>
          </p:cNvSpPr>
          <p:nvPr/>
        </p:nvSpPr>
        <p:spPr>
          <a:xfrm>
            <a:off x="1187624" y="1484784"/>
            <a:ext cx="7776863" cy="244827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pl-PL" sz="1800" dirty="0"/>
              <a:t>Uproszczenie fakturowania.</a:t>
            </a:r>
          </a:p>
          <a:p>
            <a:pPr>
              <a:lnSpc>
                <a:spcPct val="100000"/>
              </a:lnSpc>
              <a:defRPr/>
            </a:pPr>
            <a:r>
              <a:rPr lang="pl-PL" sz="1800" dirty="0"/>
              <a:t>Uporządkowanie procesów fakturowania.</a:t>
            </a:r>
          </a:p>
          <a:p>
            <a:pPr>
              <a:lnSpc>
                <a:spcPct val="100000"/>
              </a:lnSpc>
              <a:defRPr/>
            </a:pPr>
            <a:r>
              <a:rPr lang="pl-PL" sz="1800" dirty="0"/>
              <a:t>Pewność dostarczenia faktury do klienta.</a:t>
            </a:r>
          </a:p>
          <a:p>
            <a:pPr>
              <a:lnSpc>
                <a:spcPct val="100000"/>
              </a:lnSpc>
              <a:defRPr/>
            </a:pPr>
            <a:r>
              <a:rPr lang="pl-PL" sz="1800" dirty="0"/>
              <a:t>Elektronizacja obiegu dokumentów.</a:t>
            </a:r>
          </a:p>
          <a:p>
            <a:pPr>
              <a:lnSpc>
                <a:spcPct val="100000"/>
              </a:lnSpc>
              <a:defRPr/>
            </a:pPr>
            <a:r>
              <a:rPr lang="pl-PL" sz="1800" dirty="0"/>
              <a:t>Szybszy zwrot VAT (w terminie 40 dni zamiast 60 dni).</a:t>
            </a:r>
          </a:p>
          <a:p>
            <a:pPr>
              <a:lnSpc>
                <a:spcPct val="100000"/>
              </a:lnSpc>
              <a:defRPr/>
            </a:pPr>
            <a:r>
              <a:rPr lang="pl-PL" sz="1800" dirty="0"/>
              <a:t>Zwolnienie z obowiązku przesyłania na żądanie organów podatkowych struktury JPK_FA.</a:t>
            </a:r>
          </a:p>
          <a:p>
            <a:pPr>
              <a:lnSpc>
                <a:spcPct val="100000"/>
              </a:lnSpc>
              <a:defRPr/>
            </a:pPr>
            <a:r>
              <a:rPr lang="pl-PL" sz="1800" dirty="0"/>
              <a:t>Przechowywanie e-faktur w </a:t>
            </a:r>
            <a:r>
              <a:rPr lang="pl-PL" sz="1800" dirty="0" err="1"/>
              <a:t>KSeF</a:t>
            </a:r>
            <a:r>
              <a:rPr lang="pl-PL" sz="1800" dirty="0"/>
              <a:t> przez okres 10 lat, licząc od końca roku, w którym zostały wystawione.</a:t>
            </a:r>
          </a:p>
          <a:p>
            <a:pPr>
              <a:lnSpc>
                <a:spcPct val="100000"/>
              </a:lnSpc>
              <a:defRPr/>
            </a:pPr>
            <a:r>
              <a:rPr lang="pl-PL" sz="1800" dirty="0"/>
              <a:t>Prostsze zasady rozliczania faktur korygujących zmniejszających.</a:t>
            </a:r>
          </a:p>
          <a:p>
            <a:pPr>
              <a:lnSpc>
                <a:spcPct val="100000"/>
              </a:lnSpc>
              <a:defRPr/>
            </a:pPr>
            <a:r>
              <a:rPr lang="pl-PL" sz="1800" dirty="0"/>
              <a:t>Możliwość skuteczniejszego wykrywania przez organy podatkowe wyłudzeń w zakresie podatku VAT.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FE73CE28-8222-DC71-C30E-39E678BEE011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10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1397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76056-906D-4252-8AFD-A5BE19FFB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98CAC3-9B00-C317-BE63-76739FC42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746472"/>
            <a:ext cx="7844034" cy="522288"/>
          </a:xfrm>
        </p:spPr>
        <p:txBody>
          <a:bodyPr anchor="t">
            <a:noAutofit/>
          </a:bodyPr>
          <a:lstStyle/>
          <a:p>
            <a:r>
              <a:rPr lang="pl-PL" sz="3200" dirty="0"/>
              <a:t>Krajowy System e-Faktur - wyzwania</a:t>
            </a:r>
            <a:br>
              <a:rPr lang="pl-PL" dirty="0"/>
            </a:b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E697DFF0-DA18-B18D-F3EA-E66CB33D059F}"/>
              </a:ext>
            </a:extLst>
          </p:cNvPr>
          <p:cNvSpPr txBox="1">
            <a:spLocks/>
          </p:cNvSpPr>
          <p:nvPr/>
        </p:nvSpPr>
        <p:spPr>
          <a:xfrm>
            <a:off x="1115616" y="1700808"/>
            <a:ext cx="7772026" cy="237626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1800" dirty="0"/>
              <a:t>Konieczność zmiany systemu finansowo-księgowego oraz procesów biznesowych w firmie.</a:t>
            </a:r>
          </a:p>
          <a:p>
            <a:pPr>
              <a:defRPr/>
            </a:pPr>
            <a:r>
              <a:rPr lang="pl-PL" sz="1800" dirty="0"/>
              <a:t>Koszty związane z wdrożeniem </a:t>
            </a:r>
            <a:r>
              <a:rPr lang="pl-PL" sz="1800" dirty="0" err="1"/>
              <a:t>KSeF</a:t>
            </a:r>
            <a:r>
              <a:rPr lang="pl-PL" sz="1800" dirty="0"/>
              <a:t>.</a:t>
            </a:r>
          </a:p>
          <a:p>
            <a:pPr>
              <a:defRPr/>
            </a:pPr>
            <a:r>
              <a:rPr lang="pl-PL" sz="1800" dirty="0"/>
              <a:t>Konieczność wprowadzenia nowych zasad obiegu dokumentów.</a:t>
            </a:r>
          </a:p>
          <a:p>
            <a:pPr>
              <a:defRPr/>
            </a:pPr>
            <a:r>
              <a:rPr lang="pl-PL" sz="1800" dirty="0"/>
              <a:t>Monitorowanie transakcji przez organy podatkowe w czasie rzeczywistym </a:t>
            </a:r>
            <a:br>
              <a:rPr lang="pl-PL" sz="1800" dirty="0"/>
            </a:br>
            <a:r>
              <a:rPr lang="pl-PL" sz="1800" dirty="0"/>
              <a:t>-&gt; szybsze wykrywanie nieprawidłowości.</a:t>
            </a:r>
          </a:p>
          <a:p>
            <a:pPr>
              <a:defRPr/>
            </a:pPr>
            <a:r>
              <a:rPr lang="pl-PL" sz="1800" dirty="0"/>
              <a:t>Kary za niestosowanie przepisów o obowiązkowym </a:t>
            </a:r>
            <a:r>
              <a:rPr lang="pl-PL" sz="1800" dirty="0" err="1"/>
              <a:t>KSeF</a:t>
            </a:r>
            <a:r>
              <a:rPr lang="pl-PL" sz="1800" dirty="0"/>
              <a:t>.</a:t>
            </a:r>
          </a:p>
          <a:p>
            <a:pPr>
              <a:defRPr/>
            </a:pPr>
            <a:r>
              <a:rPr lang="pl-PL" sz="1800" dirty="0"/>
              <a:t>Zwiększenie ilości faktur korygujących (likwidacja not korygujących, brak możliwości anulowania faktury).</a:t>
            </a:r>
          </a:p>
          <a:p>
            <a:pPr>
              <a:defRPr/>
            </a:pPr>
            <a:r>
              <a:rPr lang="pl-PL" sz="1800" dirty="0"/>
              <a:t>Ryzyko awarii systemu </a:t>
            </a:r>
            <a:r>
              <a:rPr lang="pl-PL" sz="1800" dirty="0" err="1"/>
              <a:t>KSeF</a:t>
            </a:r>
            <a:r>
              <a:rPr lang="pl-PL" sz="1800" dirty="0"/>
              <a:t>.</a:t>
            </a:r>
          </a:p>
          <a:p>
            <a:endParaRPr lang="pl-PL" sz="1400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DAADB75D-A2A0-B03C-079E-30D93560A4A8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11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422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82F22-22B5-0824-6352-1FFA3B8C1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4AB068-3963-6332-F803-2AC505DF7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746472"/>
            <a:ext cx="7628010" cy="522288"/>
          </a:xfrm>
        </p:spPr>
        <p:txBody>
          <a:bodyPr anchor="t">
            <a:noAutofit/>
          </a:bodyPr>
          <a:lstStyle/>
          <a:p>
            <a:r>
              <a:rPr lang="pl-PL" dirty="0"/>
              <a:t>Krajowy System e-Faktur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D2B1E6D-4B2C-0A99-9692-3D0BD08FDBE1}"/>
              </a:ext>
            </a:extLst>
          </p:cNvPr>
          <p:cNvSpPr txBox="1">
            <a:spLocks/>
          </p:cNvSpPr>
          <p:nvPr/>
        </p:nvSpPr>
        <p:spPr>
          <a:xfrm>
            <a:off x="1403648" y="1484784"/>
            <a:ext cx="7503832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dirty="0"/>
              <a:t>Obowiązek wystawiania faktur przez </a:t>
            </a:r>
            <a:r>
              <a:rPr lang="pl-PL" dirty="0" err="1"/>
              <a:t>KSeF</a:t>
            </a:r>
            <a:r>
              <a:rPr lang="pl-PL" dirty="0"/>
              <a:t> </a:t>
            </a:r>
            <a:r>
              <a:rPr lang="pl-PL" b="1" dirty="0">
                <a:solidFill>
                  <a:schemeClr val="accent1"/>
                </a:solidFill>
              </a:rPr>
              <a:t>NIE</a:t>
            </a:r>
            <a:r>
              <a:rPr lang="pl-PL" b="1" dirty="0"/>
              <a:t> </a:t>
            </a:r>
            <a:r>
              <a:rPr lang="pl-PL" dirty="0"/>
              <a:t>dotyczy wystawiania faktur: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600" dirty="0"/>
              <a:t>przez podatnika nieposiadającego siedziby działalności gospodarczej ani stałego miejsca prowadzenia działalności gospodarczej na terytorium kraju;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600" dirty="0"/>
              <a:t>przez podatnika nieposiadającego siedziby działalności gospodarczej na terytorium kraju, który posiada stałe miejsce prowadzenia działalności gospodarczej na terytorium kraju, przy czym to stałe miejsce prowadzenia działalności nie uczestniczy w dostawie towarów lub świadczeniu usług, dla których wystawiono fakturę;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600" dirty="0"/>
              <a:t>przez podatnika korzystającego z wybranych procedur szczególnych (procedura nieunijna dotycząca niektórych usług, szczególna procedura w zakresie świadczenia usług międzynarodowego okazjonalnego przewozu drogowego osób, szczególna procedura dotycząca sprzedaży na odległość towarów importowanych IOSS) dokumentujących czynności rozliczane w tych procedurach;</a:t>
            </a:r>
          </a:p>
          <a:p>
            <a:pPr>
              <a:spcAft>
                <a:spcPts val="0"/>
              </a:spcAft>
              <a:buClrTx/>
              <a:defRPr/>
            </a:pPr>
            <a:endParaRPr lang="pl-PL" sz="1400" dirty="0"/>
          </a:p>
          <a:p>
            <a:pPr>
              <a:spcAft>
                <a:spcPts val="0"/>
              </a:spcAft>
              <a:buClrTx/>
              <a:defRPr/>
            </a:pPr>
            <a:endParaRPr lang="pl-PL" sz="1400" dirty="0"/>
          </a:p>
          <a:p>
            <a:pPr marL="0" indent="0">
              <a:buNone/>
            </a:pPr>
            <a:endParaRPr lang="pl-PL" sz="1400" dirty="0"/>
          </a:p>
          <a:p>
            <a:endParaRPr lang="pl-PL" sz="1400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C9CFB1CF-5B71-53AF-309F-F4D51DCFB367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12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4621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A2112-3486-1C80-C5E6-1DE1D3610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2183FD-5BC7-F687-6BF2-879EFB9F6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746472"/>
            <a:ext cx="7339978" cy="522288"/>
          </a:xfrm>
        </p:spPr>
        <p:txBody>
          <a:bodyPr anchor="t">
            <a:noAutofit/>
          </a:bodyPr>
          <a:lstStyle/>
          <a:p>
            <a:r>
              <a:rPr lang="pl-PL" dirty="0"/>
              <a:t>Krajowy System e-Faktur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4989E466-562F-EBC4-D4F1-CAE1FF890590}"/>
              </a:ext>
            </a:extLst>
          </p:cNvPr>
          <p:cNvSpPr txBox="1">
            <a:spLocks/>
          </p:cNvSpPr>
          <p:nvPr/>
        </p:nvSpPr>
        <p:spPr>
          <a:xfrm>
            <a:off x="1331640" y="1628800"/>
            <a:ext cx="7556002" cy="277230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>
              <a:buFont typeface="+mj-lt"/>
              <a:buAutoNum type="arabicPeriod" startAt="4"/>
              <a:defRPr/>
            </a:pPr>
            <a:r>
              <a:rPr lang="pl-PL" sz="2000" dirty="0"/>
              <a:t>na rzecz nabywcy towarów lub usług będącego osobą fizyczną nieprowadzącą działalności gospodarczej;</a:t>
            </a:r>
          </a:p>
          <a:p>
            <a:pPr marL="800100" lvl="1" indent="-342900">
              <a:buFont typeface="+mj-lt"/>
              <a:buAutoNum type="arabicPeriod" startAt="4"/>
              <a:defRPr/>
            </a:pPr>
            <a:r>
              <a:rPr lang="pl-PL" sz="2000" dirty="0"/>
              <a:t>w przypadku odpowiednio udokumentowanych dostaw towarów lub świadczenia usług, określonych w stosownym rozporządzeniu MF;</a:t>
            </a:r>
          </a:p>
          <a:p>
            <a:pPr marL="800100" lvl="1" indent="-342900">
              <a:buFont typeface="+mj-lt"/>
              <a:buAutoNum type="arabicPeriod" startAt="4"/>
              <a:defRPr/>
            </a:pPr>
            <a:r>
              <a:rPr lang="pl-PL" sz="2000" dirty="0"/>
              <a:t>przez podatnika korzystającego ze zwolnienia dla zagranicznych drobnych przedsiębiorców (o którym mowa w art. 113a ust. 1).</a:t>
            </a:r>
          </a:p>
          <a:p>
            <a:pPr>
              <a:defRPr/>
            </a:pPr>
            <a:r>
              <a:rPr lang="pl-PL" sz="2000" dirty="0"/>
              <a:t>W przypadkach wskazanych w 1, 2 i 4 podatnicy mogą wystawiać faktury ustrukturyzowane.</a:t>
            </a:r>
          </a:p>
          <a:p>
            <a:pPr marL="342900" indent="-342900">
              <a:buFont typeface="+mj-lt"/>
              <a:buAutoNum type="arabicPeriod" startAt="4"/>
            </a:pPr>
            <a:endParaRPr lang="pl-PL" sz="1400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B2B0A44C-EE2C-6B2A-FC53-AB6BAE6094BA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13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9002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E03AF-70A7-8BEB-828C-BE63BDE7B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BF2F52-954E-57F2-8D48-8D49FA3F0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746472"/>
            <a:ext cx="7339978" cy="522288"/>
          </a:xfrm>
        </p:spPr>
        <p:txBody>
          <a:bodyPr anchor="t">
            <a:noAutofit/>
          </a:bodyPr>
          <a:lstStyle/>
          <a:p>
            <a:r>
              <a:rPr lang="pl-PL" dirty="0"/>
              <a:t>Krajowy System e-Faktur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28A6B852-354A-A6EC-9636-9DB5093F34CE}"/>
              </a:ext>
            </a:extLst>
          </p:cNvPr>
          <p:cNvSpPr txBox="1">
            <a:spLocks/>
          </p:cNvSpPr>
          <p:nvPr/>
        </p:nvSpPr>
        <p:spPr>
          <a:xfrm>
            <a:off x="1547664" y="1517952"/>
            <a:ext cx="7339978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1800" dirty="0"/>
              <a:t>Faktura ustrukturyzowana jest wystawiana i otrzymywana przy użyciu </a:t>
            </a:r>
            <a:r>
              <a:rPr lang="pl-PL" sz="1800" dirty="0" err="1"/>
              <a:t>KSeF</a:t>
            </a:r>
            <a:r>
              <a:rPr lang="pl-PL" sz="1800" dirty="0"/>
              <a:t> za pomocą oprogramowania interfejsowego, w postaci elektronicznej i zgodnie z wzorem dokumentu elektronicznego.</a:t>
            </a:r>
          </a:p>
          <a:p>
            <a:pPr>
              <a:defRPr/>
            </a:pPr>
            <a:r>
              <a:rPr lang="pl-PL" sz="1800" dirty="0"/>
              <a:t>Dostęp do faktury ustrukturyzowanej, faktur wystawionych w trybie offline24, wystawionych w okresie trwania awarii lub niedostępności </a:t>
            </a:r>
            <a:r>
              <a:rPr lang="pl-PL" sz="1800" dirty="0" err="1"/>
              <a:t>KSeF</a:t>
            </a:r>
            <a:r>
              <a:rPr lang="pl-PL" sz="1800" dirty="0"/>
              <a:t>, po przesłaniu ich do </a:t>
            </a:r>
            <a:r>
              <a:rPr lang="pl-PL" sz="1800" dirty="0" err="1"/>
              <a:t>KSeF</a:t>
            </a:r>
            <a:r>
              <a:rPr lang="pl-PL" sz="1800" dirty="0"/>
              <a:t>, oraz faktury VAT RR i faktury VAT RR KOREKTA wystawionych przy użyciu </a:t>
            </a:r>
            <a:r>
              <a:rPr lang="pl-PL" sz="1800" dirty="0" err="1"/>
              <a:t>KSeF</a:t>
            </a:r>
            <a:r>
              <a:rPr lang="pl-PL" sz="1800" dirty="0"/>
              <a:t>, bez konieczności uwierzytelniania jest możliwy za pośrednictwem kodu QR, po podaniu danych umożliwiających zidentyfikowanie tej faktury.</a:t>
            </a:r>
          </a:p>
          <a:p>
            <a:pPr>
              <a:defRPr/>
            </a:pPr>
            <a:r>
              <a:rPr lang="pl-PL" sz="1800" dirty="0" err="1"/>
              <a:t>KSeF</a:t>
            </a:r>
            <a:r>
              <a:rPr lang="pl-PL" sz="1800" dirty="0"/>
              <a:t> zapewnia autentyczność pochodzenia, integralność treści oraz czytelność faktury ustrukturyzowanej.</a:t>
            </a:r>
          </a:p>
          <a:p>
            <a:pPr>
              <a:defRPr/>
            </a:pPr>
            <a:r>
              <a:rPr lang="pl-PL" sz="1800" dirty="0"/>
              <a:t>W przypadku faktury innej niż faktura ustrukturyzowana podatnik określa sposób zapewnienia autentyczności pochodzenia, integralności treści oraz czytelności tej faktury.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EB7C18E2-6407-EDEC-993D-305059BE71FE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14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5672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8F86B-5A03-A921-FA6B-FBBC94E65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4825F2-945D-EB49-FFB1-2A37B979C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746472"/>
            <a:ext cx="7267970" cy="522288"/>
          </a:xfrm>
        </p:spPr>
        <p:txBody>
          <a:bodyPr anchor="t">
            <a:noAutofit/>
          </a:bodyPr>
          <a:lstStyle/>
          <a:p>
            <a:r>
              <a:rPr lang="pl-PL" dirty="0"/>
              <a:t>Faktura ustrukturyzowana</a:t>
            </a:r>
            <a:endParaRPr lang="pl-PL" i="1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E75B721-F5AF-14FF-2B98-1CDEC3FE7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560" y="6426000"/>
            <a:ext cx="5390238" cy="432000"/>
          </a:xfrm>
        </p:spPr>
        <p:txBody>
          <a:bodyPr/>
          <a:lstStyle/>
          <a:p>
            <a:r>
              <a:rPr lang="pl-PL"/>
              <a:t>Aktualizacja wiedzy z zakresu prawa podatkowego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D7617494-FDD1-1D99-89ED-165D5803A213}"/>
              </a:ext>
            </a:extLst>
          </p:cNvPr>
          <p:cNvSpPr txBox="1">
            <a:spLocks/>
          </p:cNvSpPr>
          <p:nvPr/>
        </p:nvSpPr>
        <p:spPr>
          <a:xfrm>
            <a:off x="1763688" y="1700808"/>
            <a:ext cx="7123954" cy="345638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1800" dirty="0"/>
              <a:t>MF udostępnia wzór faktury ustrukturyzowanej na elektronicznej platformie usług administracji publicznej (EPUAP).</a:t>
            </a:r>
          </a:p>
          <a:p>
            <a:pPr>
              <a:defRPr/>
            </a:pPr>
            <a:r>
              <a:rPr lang="pl-PL" sz="1800" dirty="0"/>
              <a:t>Od 1.01.2022 r. do 31.08.2023 r. stosowana była struktura logiczna FA(1). </a:t>
            </a:r>
          </a:p>
          <a:p>
            <a:pPr>
              <a:defRPr/>
            </a:pPr>
            <a:r>
              <a:rPr lang="pl-PL" sz="1800" dirty="0"/>
              <a:t>Od 1.09.2023 r. obowiązuje struktura logiczna FA(2). </a:t>
            </a:r>
          </a:p>
          <a:p>
            <a:pPr>
              <a:defRPr/>
            </a:pPr>
            <a:r>
              <a:rPr lang="pl-PL" sz="1800" dirty="0"/>
              <a:t>Struktura logiczna FA(3), która będzie obowiązywać od 1.02.2026 r. : </a:t>
            </a:r>
            <a:r>
              <a:rPr lang="pl-PL" sz="1800" dirty="0">
                <a:hlinkClick r:id="rId4"/>
              </a:rPr>
              <a:t>https://ksef.podatki.gov.pl/ksef-na-okres-obligatoryjny/struktura-logiczna-fa-3/</a:t>
            </a:r>
            <a:r>
              <a:rPr lang="pl-PL" sz="1800" dirty="0"/>
              <a:t>. </a:t>
            </a:r>
          </a:p>
          <a:p>
            <a:pPr>
              <a:defRPr/>
            </a:pPr>
            <a:r>
              <a:rPr lang="pl-PL" sz="1800" dirty="0"/>
              <a:t>Broszura informacyjna MF dot. struktury FA(3): </a:t>
            </a:r>
            <a:r>
              <a:rPr lang="pl-PL" sz="1800" dirty="0">
                <a:hlinkClick r:id="rId5"/>
              </a:rPr>
              <a:t>https://ksef.podatki.gov.pl/ksef-na-okres-obligatoryjny/pliki-do-pobrania-ksef-20/</a:t>
            </a:r>
            <a:r>
              <a:rPr lang="pl-PL" sz="1800" dirty="0"/>
              <a:t>.</a:t>
            </a:r>
          </a:p>
          <a:p>
            <a:pPr>
              <a:defRPr/>
            </a:pPr>
            <a:endParaRPr lang="pl-PL" sz="1400" i="1" dirty="0"/>
          </a:p>
          <a:p>
            <a:pPr>
              <a:defRPr/>
            </a:pPr>
            <a:endParaRPr lang="pl-PL" sz="1400" dirty="0">
              <a:solidFill>
                <a:schemeClr val="tx1"/>
              </a:solidFill>
            </a:endParaRP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FB7B1993-47D9-C0EA-F3B6-472BBEE6A849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15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48474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5BC1E-D05D-BA40-6CAF-C2EB5FA63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196A1E-FC09-2C6C-9361-762F1D53D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746472"/>
            <a:ext cx="7700018" cy="522288"/>
          </a:xfrm>
        </p:spPr>
        <p:txBody>
          <a:bodyPr anchor="t">
            <a:noAutofit/>
          </a:bodyPr>
          <a:lstStyle/>
          <a:p>
            <a:r>
              <a:rPr lang="pl-PL" sz="2400" dirty="0"/>
              <a:t>Faktura udostępniona nabywcy w sposób uzgodniony</a:t>
            </a:r>
            <a:endParaRPr lang="pl-PL" sz="2400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5CF5D323-8279-0C79-ECD8-E2F3016397C0}"/>
              </a:ext>
            </a:extLst>
          </p:cNvPr>
          <p:cNvSpPr txBox="1">
            <a:spLocks/>
          </p:cNvSpPr>
          <p:nvPr/>
        </p:nvSpPr>
        <p:spPr>
          <a:xfrm>
            <a:off x="1403648" y="1517952"/>
            <a:ext cx="7483994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pl-PL" sz="2000" dirty="0"/>
              <a:t>Obowiązek przekazania nabywcy faktury w sposób uzgodniony wystąpi gdy: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pl-PL" sz="2000" dirty="0"/>
              <a:t>miejscem świadczenia jest terytorium państwa członkowskiego inne niż terytorium kraju lub terytorium państwa trzeciego lub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pl-PL" sz="2000" dirty="0"/>
              <a:t>nabywcą jest podmiot nieposiadający siedziby działalności gospodarczej ani stałego miejsca prowadzenia działalności gospodarczej na terytorium kraju, lub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pl-PL" sz="2000" dirty="0"/>
              <a:t>nabywcą jest podmiot nieposiadający siedziby działalności gospodarczej na terytorium kraju, który posiada stałe miejsce prowadzenia działalności gospodarczej na terytorium kraju, przy czym to stałe miejsce prowadzenia działalności nie uczestniczy w nabyciu towaru lub usługi, dla którego wystawiono fakturę,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CC9C50C3-6AEF-4198-425D-BF0375AD0511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16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6235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D6F89-D2E1-62ED-50E9-210997130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5931C7-950C-67C8-0FC4-F892DB439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5" y="746472"/>
            <a:ext cx="7700017" cy="522288"/>
          </a:xfrm>
        </p:spPr>
        <p:txBody>
          <a:bodyPr anchor="t">
            <a:noAutofit/>
          </a:bodyPr>
          <a:lstStyle/>
          <a:p>
            <a:r>
              <a:rPr lang="pl-PL" sz="2800" dirty="0"/>
              <a:t>Kod weryfikacyjny QR na fakturze wystawionej przez </a:t>
            </a:r>
            <a:r>
              <a:rPr lang="pl-PL" sz="2800" dirty="0" err="1"/>
              <a:t>KSeF</a:t>
            </a:r>
            <a:br>
              <a:rPr lang="pl-PL" dirty="0"/>
            </a:b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C8FCD695-1205-D4D4-491C-6FE77CD2341C}"/>
              </a:ext>
            </a:extLst>
          </p:cNvPr>
          <p:cNvSpPr txBox="1">
            <a:spLocks/>
          </p:cNvSpPr>
          <p:nvPr/>
        </p:nvSpPr>
        <p:spPr>
          <a:xfrm>
            <a:off x="1331640" y="1556792"/>
            <a:ext cx="7556002" cy="388843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 startAt="4"/>
              <a:defRPr/>
            </a:pPr>
            <a:r>
              <a:rPr lang="pl-PL" sz="2000" dirty="0"/>
              <a:t>nabywcą jest podatnik z innego kraju UE, korzystający ze zwolnienia dla drobnych przedsiębiorstw w ramach procedury SME,</a:t>
            </a:r>
          </a:p>
          <a:p>
            <a:pPr marL="342900" indent="-342900">
              <a:buFont typeface="+mj-lt"/>
              <a:buAutoNum type="arabicPeriod" startAt="4"/>
              <a:defRPr/>
            </a:pPr>
            <a:r>
              <a:rPr lang="pl-PL" sz="2000" dirty="0"/>
              <a:t>nabywcą jest podmiot, który nie posługuje się numerem NIP,</a:t>
            </a:r>
          </a:p>
          <a:p>
            <a:pPr marL="342900" indent="-342900">
              <a:buFont typeface="+mj-lt"/>
              <a:buAutoNum type="arabicPeriod" startAt="4"/>
              <a:defRPr/>
            </a:pPr>
            <a:r>
              <a:rPr lang="pl-PL" sz="2000" dirty="0"/>
              <a:t>nabywcą jest osoba fizyczna nieprowadząca działalności gospodarczej (konsument).</a:t>
            </a:r>
          </a:p>
          <a:p>
            <a:pPr marL="0" indent="0">
              <a:buNone/>
              <a:defRPr/>
            </a:pPr>
            <a:r>
              <a:rPr lang="pl-PL" sz="2000" dirty="0"/>
              <a:t>W przypadku udostępnienia faktury nabywcy, o którym mowa powyżej, poza </a:t>
            </a:r>
            <a:r>
              <a:rPr lang="pl-PL" sz="2000" dirty="0" err="1"/>
              <a:t>KSeF</a:t>
            </a:r>
            <a:r>
              <a:rPr lang="pl-PL" sz="2000" dirty="0"/>
              <a:t> lub w przypadku użycia faktury poza </a:t>
            </a:r>
            <a:r>
              <a:rPr lang="pl-PL" sz="2000" dirty="0" err="1"/>
              <a:t>KSeF</a:t>
            </a:r>
            <a:r>
              <a:rPr lang="pl-PL" sz="2000" dirty="0"/>
              <a:t>, wystąpi obowiązek oznaczenia faktury ustrukturyzowanej kodem weryfikującym. </a:t>
            </a:r>
          </a:p>
          <a:p>
            <a:pPr marL="0" indent="0">
              <a:buNone/>
              <a:defRPr/>
            </a:pPr>
            <a:r>
              <a:rPr lang="pl-PL" sz="2000" dirty="0"/>
              <a:t>Oznaczenie faktury kodem QR umożliwi dostęp do tej faktury w </a:t>
            </a:r>
            <a:r>
              <a:rPr lang="pl-PL" sz="2000" dirty="0" err="1"/>
              <a:t>KSeF</a:t>
            </a:r>
            <a:r>
              <a:rPr lang="pl-PL" sz="2000" dirty="0"/>
              <a:t> oraz weryfikację danych zawartych na tej fakturze.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61E155A1-F9AE-4FEF-9A76-2B17CEBF8071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17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09032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65126-C438-C09A-2DD9-95AA3FAFF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F50980-0FE5-BB9A-1B94-3E8C9B779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260648"/>
            <a:ext cx="7628010" cy="1008112"/>
          </a:xfrm>
        </p:spPr>
        <p:txBody>
          <a:bodyPr anchor="t">
            <a:noAutofit/>
          </a:bodyPr>
          <a:lstStyle/>
          <a:p>
            <a:r>
              <a:rPr lang="pl-PL" dirty="0"/>
              <a:t>Moment wystawienia i otrzymania faktury </a:t>
            </a:r>
            <a:r>
              <a:rPr lang="pl-PL" dirty="0" err="1"/>
              <a:t>KSeF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B8B7BDDC-C5D9-0005-C883-25BE54B58754}"/>
              </a:ext>
            </a:extLst>
          </p:cNvPr>
          <p:cNvSpPr txBox="1">
            <a:spLocks/>
          </p:cNvSpPr>
          <p:nvPr/>
        </p:nvSpPr>
        <p:spPr>
          <a:xfrm>
            <a:off x="1475656" y="1517952"/>
            <a:ext cx="7411986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1800" dirty="0"/>
              <a:t>Fakturę ustrukturyzowaną uznaje się za </a:t>
            </a:r>
            <a:r>
              <a:rPr lang="pl-PL" sz="1800" b="1" dirty="0">
                <a:solidFill>
                  <a:schemeClr val="accent1"/>
                </a:solidFill>
              </a:rPr>
              <a:t>wystawioną w dniu jej przesłania do </a:t>
            </a:r>
            <a:r>
              <a:rPr lang="pl-PL" sz="1800" b="1" dirty="0" err="1">
                <a:solidFill>
                  <a:schemeClr val="accent1"/>
                </a:solidFill>
              </a:rPr>
              <a:t>KSeF</a:t>
            </a:r>
            <a:r>
              <a:rPr lang="pl-PL" sz="1800" dirty="0"/>
              <a:t>. </a:t>
            </a:r>
          </a:p>
          <a:p>
            <a:pPr>
              <a:defRPr/>
            </a:pPr>
            <a:r>
              <a:rPr lang="pl-PL" sz="1800" dirty="0"/>
              <a:t>Faktura ustrukturyzowana jest uznana </a:t>
            </a:r>
            <a:r>
              <a:rPr lang="pl-PL" sz="1800" b="1" dirty="0">
                <a:solidFill>
                  <a:schemeClr val="accent1"/>
                </a:solidFill>
              </a:rPr>
              <a:t>za otrzymaną przy użyciu </a:t>
            </a:r>
            <a:r>
              <a:rPr lang="pl-PL" sz="1800" b="1" dirty="0" err="1">
                <a:solidFill>
                  <a:schemeClr val="accent1"/>
                </a:solidFill>
              </a:rPr>
              <a:t>KSeF</a:t>
            </a:r>
            <a:r>
              <a:rPr lang="pl-PL" sz="1800" b="1" dirty="0">
                <a:solidFill>
                  <a:schemeClr val="accent1"/>
                </a:solidFill>
              </a:rPr>
              <a:t> w dniu przydzielenia w tym systemie numeru identyfikującego tę fakturę </a:t>
            </a:r>
            <a:r>
              <a:rPr lang="pl-PL" sz="1800" dirty="0"/>
              <a:t>(jest to jednoznaczne z wprowadzeniem faktury do obiegu prawnego). </a:t>
            </a:r>
          </a:p>
          <a:p>
            <a:pPr>
              <a:defRPr/>
            </a:pPr>
            <a:r>
              <a:rPr lang="pl-PL" sz="1800" dirty="0"/>
              <a:t>Numer </a:t>
            </a:r>
            <a:r>
              <a:rPr lang="pl-PL" sz="1800" dirty="0" err="1"/>
              <a:t>KSeF</a:t>
            </a:r>
            <a:r>
              <a:rPr lang="pl-PL" sz="1800" dirty="0"/>
              <a:t> faktury ustrukturyzowanej generowany jest automatycznie przez </a:t>
            </a:r>
            <a:r>
              <a:rPr lang="pl-PL" sz="1800" dirty="0" err="1"/>
              <a:t>KSeF</a:t>
            </a:r>
            <a:r>
              <a:rPr lang="pl-PL" sz="1800" dirty="0"/>
              <a:t> i jest zwracany w Urzędowym Poświadczeniu Odbioru (UPO).</a:t>
            </a:r>
          </a:p>
          <a:p>
            <a:pPr>
              <a:defRPr/>
            </a:pPr>
            <a:r>
              <a:rPr lang="pl-PL" sz="1800" dirty="0"/>
              <a:t>W przypadku udostępnienia faktury ustrukturyzowanej nabywcy (o którym mowa w art. 106gb ust. 4 ustawy o VAT), w sposób uzgodniony inny niż przy użyciu </a:t>
            </a:r>
            <a:r>
              <a:rPr lang="pl-PL" sz="1800" dirty="0" err="1"/>
              <a:t>KSeF</a:t>
            </a:r>
            <a:r>
              <a:rPr lang="pl-PL" sz="1800" dirty="0"/>
              <a:t>, za datę otrzymania tej faktury uznaje się datę jej faktycznego otrzymania przez tego nabywcę.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8FCA5FA4-5815-8829-1FCB-50ACD169BCFE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18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58313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AF97E-FA09-1ADD-D572-A746F6A73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067427-E57C-C8C6-971A-F4770F351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746472"/>
            <a:ext cx="7483994" cy="522288"/>
          </a:xfrm>
        </p:spPr>
        <p:txBody>
          <a:bodyPr anchor="t">
            <a:noAutofit/>
          </a:bodyPr>
          <a:lstStyle/>
          <a:p>
            <a:r>
              <a:rPr lang="pl-PL" dirty="0"/>
              <a:t>Co zawiera UPO</a:t>
            </a:r>
            <a:endParaRPr lang="pl-PL" i="1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D77031B0-8C98-DD85-60A7-14370F607018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19</a:t>
            </a:fld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FE78E0E2-1A00-2A63-0BB2-4FD7BBD846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2461" y="1556792"/>
            <a:ext cx="7483994" cy="473250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12702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5D57BD-53E0-2D58-D724-460B700BE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FCF98F-D824-3AEC-ED9E-68AC95DAD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pl-PL" sz="4800" dirty="0"/>
              <a:t>KSEF i zmiany w VAT</a:t>
            </a:r>
          </a:p>
        </p:txBody>
      </p:sp>
    </p:spTree>
    <p:extLst>
      <p:ext uri="{BB962C8B-B14F-4D97-AF65-F5344CB8AC3E}">
        <p14:creationId xmlns:p14="http://schemas.microsoft.com/office/powerpoint/2010/main" val="28512025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9DDC0-43D5-0F02-EE5E-CECA33AFB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EC274E-4716-FBAB-99B5-E1842AAA3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746472"/>
            <a:ext cx="7556002" cy="522288"/>
          </a:xfrm>
        </p:spPr>
        <p:txBody>
          <a:bodyPr anchor="t">
            <a:noAutofit/>
          </a:bodyPr>
          <a:lstStyle/>
          <a:p>
            <a:r>
              <a:rPr lang="pl-PL" dirty="0"/>
              <a:t>Z czego składa się numer </a:t>
            </a:r>
            <a:r>
              <a:rPr lang="pl-PL" dirty="0" err="1"/>
              <a:t>KSeF</a:t>
            </a:r>
            <a:r>
              <a:rPr lang="pl-PL" dirty="0"/>
              <a:t>?</a:t>
            </a:r>
            <a:endParaRPr lang="pl-PL" i="1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480D3B13-A172-A8D7-3BE1-B9B664295BFE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20</a:t>
            </a:fld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AB103E55-E1B1-7658-429D-242F4B31039E}"/>
              </a:ext>
            </a:extLst>
          </p:cNvPr>
          <p:cNvSpPr txBox="1">
            <a:spLocks/>
          </p:cNvSpPr>
          <p:nvPr/>
        </p:nvSpPr>
        <p:spPr>
          <a:xfrm>
            <a:off x="1199284" y="1799092"/>
            <a:ext cx="7556003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pl-PL" sz="1400" dirty="0"/>
              <a:t>Numer </a:t>
            </a:r>
            <a:r>
              <a:rPr lang="pl-PL" sz="1400" dirty="0" err="1"/>
              <a:t>KSeF</a:t>
            </a:r>
            <a:r>
              <a:rPr lang="pl-PL" sz="1400" dirty="0"/>
              <a:t> to unikalny numer, który identyfikuje fakturę w Krajowym Systemie e-Faktur (</a:t>
            </a:r>
            <a:r>
              <a:rPr lang="pl-PL" sz="1400" dirty="0" err="1"/>
              <a:t>KSeF</a:t>
            </a:r>
            <a:r>
              <a:rPr lang="pl-PL" sz="1400" dirty="0"/>
              <a:t>). Składa się z następujących elementów:</a:t>
            </a:r>
          </a:p>
        </p:txBody>
      </p:sp>
      <p:sp>
        <p:nvSpPr>
          <p:cNvPr id="8" name="Prostokąt zaokrąglony 7">
            <a:extLst>
              <a:ext uri="{FF2B5EF4-FFF2-40B4-BE49-F238E27FC236}">
                <a16:creationId xmlns:a16="http://schemas.microsoft.com/office/drawing/2014/main" id="{D4CF49A8-41A4-4F61-4F7D-C10606FCD3C0}"/>
              </a:ext>
            </a:extLst>
          </p:cNvPr>
          <p:cNvSpPr/>
          <p:nvPr/>
        </p:nvSpPr>
        <p:spPr>
          <a:xfrm>
            <a:off x="1043608" y="2782961"/>
            <a:ext cx="7704856" cy="648072"/>
          </a:xfrm>
          <a:prstGeom prst="roundRect">
            <a:avLst/>
          </a:prstGeom>
          <a:solidFill>
            <a:srgbClr val="069C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bg1"/>
                </a:solidFill>
              </a:rPr>
              <a:t>9999999999 – RRRRMMDD – FFFFFFFFFFFFF-FF </a:t>
            </a:r>
          </a:p>
        </p:txBody>
      </p:sp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DDC97CE7-FA5E-E7B8-5E73-353B74FED60F}"/>
              </a:ext>
            </a:extLst>
          </p:cNvPr>
          <p:cNvCxnSpPr/>
          <p:nvPr/>
        </p:nvCxnSpPr>
        <p:spPr>
          <a:xfrm>
            <a:off x="1619672" y="3431033"/>
            <a:ext cx="0" cy="648072"/>
          </a:xfrm>
          <a:prstGeom prst="line">
            <a:avLst/>
          </a:prstGeom>
          <a:ln w="190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46F64B7D-8644-E073-FD39-7EF8C4CDE389}"/>
              </a:ext>
            </a:extLst>
          </p:cNvPr>
          <p:cNvSpPr txBox="1"/>
          <p:nvPr/>
        </p:nvSpPr>
        <p:spPr>
          <a:xfrm>
            <a:off x="677999" y="4367137"/>
            <a:ext cx="18777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NIP sprzedawcy</a:t>
            </a:r>
          </a:p>
        </p:txBody>
      </p: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7AAD7244-D4F5-6E60-7C61-19A02B3949B3}"/>
              </a:ext>
            </a:extLst>
          </p:cNvPr>
          <p:cNvCxnSpPr/>
          <p:nvPr/>
        </p:nvCxnSpPr>
        <p:spPr>
          <a:xfrm>
            <a:off x="5538171" y="2996952"/>
            <a:ext cx="0" cy="648072"/>
          </a:xfrm>
          <a:prstGeom prst="line">
            <a:avLst/>
          </a:prstGeom>
          <a:ln w="190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E9E3C67A-3641-4C82-57F5-CDBE37C68333}"/>
              </a:ext>
            </a:extLst>
          </p:cNvPr>
          <p:cNvSpPr txBox="1"/>
          <p:nvPr/>
        </p:nvSpPr>
        <p:spPr>
          <a:xfrm>
            <a:off x="4104928" y="3739409"/>
            <a:ext cx="18777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Data wystawienia faktury w formacie RRRRMMDD</a:t>
            </a:r>
          </a:p>
        </p:txBody>
      </p: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AAC857BF-1DEF-A7E7-E293-DE9ECE32AE58}"/>
              </a:ext>
            </a:extLst>
          </p:cNvPr>
          <p:cNvCxnSpPr/>
          <p:nvPr/>
        </p:nvCxnSpPr>
        <p:spPr>
          <a:xfrm>
            <a:off x="3491880" y="3503010"/>
            <a:ext cx="0" cy="648072"/>
          </a:xfrm>
          <a:prstGeom prst="line">
            <a:avLst/>
          </a:prstGeom>
          <a:ln w="190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C377FCA7-2C8D-3D85-962B-E8DEDF30F656}"/>
              </a:ext>
            </a:extLst>
          </p:cNvPr>
          <p:cNvSpPr txBox="1"/>
          <p:nvPr/>
        </p:nvSpPr>
        <p:spPr>
          <a:xfrm>
            <a:off x="2422381" y="4142401"/>
            <a:ext cx="187777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Część techniczna składająca się </a:t>
            </a:r>
            <a:br>
              <a:rPr lang="pl-PL" sz="1400" dirty="0"/>
            </a:br>
            <a:r>
              <a:rPr lang="pl-PL" sz="1400" dirty="0"/>
              <a:t>z 12 znaków </a:t>
            </a:r>
            <a:br>
              <a:rPr lang="pl-PL" sz="1400" dirty="0"/>
            </a:br>
            <a:r>
              <a:rPr lang="pl-PL" sz="1400" dirty="0"/>
              <a:t>(wartość generowana automatycznie)</a:t>
            </a:r>
          </a:p>
        </p:txBody>
      </p:sp>
      <p:cxnSp>
        <p:nvCxnSpPr>
          <p:cNvPr id="17" name="Łącznik prosty 16">
            <a:extLst>
              <a:ext uri="{FF2B5EF4-FFF2-40B4-BE49-F238E27FC236}">
                <a16:creationId xmlns:a16="http://schemas.microsoft.com/office/drawing/2014/main" id="{550DBC92-7523-B43E-FCC2-A0AF54DDE824}"/>
              </a:ext>
            </a:extLst>
          </p:cNvPr>
          <p:cNvCxnSpPr/>
          <p:nvPr/>
        </p:nvCxnSpPr>
        <p:spPr>
          <a:xfrm>
            <a:off x="6372200" y="3503010"/>
            <a:ext cx="0" cy="648072"/>
          </a:xfrm>
          <a:prstGeom prst="line">
            <a:avLst/>
          </a:prstGeom>
          <a:ln w="190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4293EAA5-A0F3-3A25-66D4-5328BFA8D2AE}"/>
              </a:ext>
            </a:extLst>
          </p:cNvPr>
          <p:cNvSpPr txBox="1"/>
          <p:nvPr/>
        </p:nvSpPr>
        <p:spPr>
          <a:xfrm>
            <a:off x="5849310" y="4197860"/>
            <a:ext cx="14785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Suma kontrolna (wartość wyliczana automatycznie)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73AEA7E7-6FFC-3BC9-1949-D71EEDED0909}"/>
              </a:ext>
            </a:extLst>
          </p:cNvPr>
          <p:cNvSpPr txBox="1"/>
          <p:nvPr/>
        </p:nvSpPr>
        <p:spPr>
          <a:xfrm>
            <a:off x="916798" y="5995113"/>
            <a:ext cx="755600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pl-PL" sz="1400" dirty="0"/>
              <a:t>Źródło: </a:t>
            </a:r>
            <a:r>
              <a:rPr lang="pl-PL" sz="1400" dirty="0">
                <a:hlinkClick r:id="rId4"/>
              </a:rPr>
              <a:t>https://ksef.podatki.gov.pl/baza-wiedzy-ksef/wideo-i-animacje/</a:t>
            </a:r>
            <a:r>
              <a:rPr lang="pl-PL" sz="1400" dirty="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32916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82048-38EC-1A1C-6372-FF6033CF3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9C4A8A-620F-1F2E-051E-2D130B932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746472"/>
            <a:ext cx="7483994" cy="522288"/>
          </a:xfrm>
        </p:spPr>
        <p:txBody>
          <a:bodyPr anchor="t">
            <a:noAutofit/>
          </a:bodyPr>
          <a:lstStyle/>
          <a:p>
            <a:r>
              <a:rPr lang="pl-PL" dirty="0"/>
              <a:t>Tryby </a:t>
            </a:r>
            <a:r>
              <a:rPr lang="pl-PL"/>
              <a:t>offline KSeF</a:t>
            </a:r>
            <a:endParaRPr lang="pl-PL" i="1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E6B7DF06-2B72-0CC7-E7B7-CD64D5B544F9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21</a:t>
            </a:fld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9DA0879A-81C8-A7FC-5555-93D3CFE1F862}"/>
              </a:ext>
            </a:extLst>
          </p:cNvPr>
          <p:cNvSpPr txBox="1">
            <a:spLocks/>
          </p:cNvSpPr>
          <p:nvPr/>
        </p:nvSpPr>
        <p:spPr>
          <a:xfrm>
            <a:off x="330352" y="1799092"/>
            <a:ext cx="8424936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endParaRPr lang="pl-PL" sz="1400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BD7E3CED-E489-1773-AB6D-6305FFE5C4A5}"/>
              </a:ext>
            </a:extLst>
          </p:cNvPr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12923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2D6E4-47BB-3DEC-9A2C-B4CAA870A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4B6928-7FCC-3714-B80B-25FEF1072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746472"/>
            <a:ext cx="7339978" cy="522288"/>
          </a:xfrm>
        </p:spPr>
        <p:txBody>
          <a:bodyPr anchor="t">
            <a:noAutofit/>
          </a:bodyPr>
          <a:lstStyle/>
          <a:p>
            <a:r>
              <a:rPr lang="pl-PL" dirty="0"/>
              <a:t>Tryb offline24 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69AF34FB-C589-8704-0961-1FD73EC5533A}"/>
              </a:ext>
            </a:extLst>
          </p:cNvPr>
          <p:cNvSpPr txBox="1">
            <a:spLocks/>
          </p:cNvSpPr>
          <p:nvPr/>
        </p:nvSpPr>
        <p:spPr>
          <a:xfrm>
            <a:off x="1547664" y="1416550"/>
            <a:ext cx="7339978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Rozwiązanie, z którego będzie można skorzystać m.in. w razie trudności w wystawianiu i przesyłaniu e-faktur do </a:t>
            </a:r>
            <a:r>
              <a:rPr lang="pl-PL" dirty="0" err="1"/>
              <a:t>KSeF</a:t>
            </a:r>
            <a:r>
              <a:rPr lang="pl-PL" dirty="0"/>
              <a:t> wynikających z jakości sieci transmisyjnej lub braku połączenia z Internetem.</a:t>
            </a:r>
          </a:p>
          <a:p>
            <a:r>
              <a:rPr lang="pl-PL" dirty="0"/>
              <a:t>Aby wystawić fakturę w trybie offline24, podatnik: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dirty="0"/>
              <a:t>zastosuje obowiązujący wzór struktury logicznej – od 1.02.2026 r. FA(3),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dirty="0"/>
              <a:t>wystawi ją w postaci elektronicznej,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dirty="0"/>
              <a:t>niezwłocznie </a:t>
            </a:r>
            <a:r>
              <a:rPr lang="pl-PL" b="1" dirty="0">
                <a:solidFill>
                  <a:schemeClr val="accent1"/>
                </a:solidFill>
              </a:rPr>
              <a:t>prześle fakturę do </a:t>
            </a:r>
            <a:r>
              <a:rPr lang="pl-PL" b="1" dirty="0" err="1">
                <a:solidFill>
                  <a:schemeClr val="accent1"/>
                </a:solidFill>
              </a:rPr>
              <a:t>KSeF</a:t>
            </a:r>
            <a:r>
              <a:rPr lang="pl-PL" b="1" dirty="0">
                <a:solidFill>
                  <a:schemeClr val="accent1"/>
                </a:solidFill>
              </a:rPr>
              <a:t> – najpóźniej w następnym dniu roboczym po dniu jej wystawienia</a:t>
            </a:r>
            <a:r>
              <a:rPr lang="pl-PL" dirty="0"/>
              <a:t>, w celu nadania numeru </a:t>
            </a:r>
            <a:r>
              <a:rPr lang="pl-PL" dirty="0" err="1"/>
              <a:t>KSeF</a:t>
            </a:r>
            <a:r>
              <a:rPr lang="pl-PL" dirty="0"/>
              <a:t> faktury.</a:t>
            </a:r>
          </a:p>
          <a:p>
            <a:r>
              <a:rPr lang="pl-PL" dirty="0"/>
              <a:t>Jeżeli po wystawieniu faktury a przed jej przesłaniem do </a:t>
            </a:r>
            <a:r>
              <a:rPr lang="pl-PL" dirty="0" err="1"/>
              <a:t>KSeF</a:t>
            </a:r>
            <a:r>
              <a:rPr lang="pl-PL" dirty="0"/>
              <a:t>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dirty="0"/>
              <a:t>wystąpi awaria </a:t>
            </a:r>
            <a:r>
              <a:rPr lang="pl-PL" dirty="0" err="1"/>
              <a:t>KSeF</a:t>
            </a:r>
            <a:r>
              <a:rPr lang="pl-PL" dirty="0"/>
              <a:t> (ogłoszona w BIP MF i oprogramowaniu interfejsowym) – wtedy fakturę przesyła się do </a:t>
            </a:r>
            <a:r>
              <a:rPr lang="pl-PL" dirty="0" err="1"/>
              <a:t>KSeF</a:t>
            </a:r>
            <a:r>
              <a:rPr lang="pl-PL" dirty="0"/>
              <a:t> w ciągu 7 dni roboczych od dnia zakończenia awarii,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dirty="0"/>
              <a:t>wystąpi tzw. całkowita awaria </a:t>
            </a:r>
            <a:r>
              <a:rPr lang="pl-PL" dirty="0" err="1"/>
              <a:t>KSeF</a:t>
            </a:r>
            <a:r>
              <a:rPr lang="pl-PL" dirty="0"/>
              <a:t> (ogłoszona w środkach społecznego przekazu) – wówczas faktury nie dosyła się do </a:t>
            </a:r>
            <a:r>
              <a:rPr lang="pl-PL" dirty="0" err="1"/>
              <a:t>KSeF</a:t>
            </a:r>
            <a:r>
              <a:rPr lang="pl-PL" dirty="0"/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endParaRPr lang="pl-PL" sz="1400" dirty="0"/>
          </a:p>
          <a:p>
            <a:pPr>
              <a:buFont typeface="Courier New" panose="02070309020205020404" pitchFamily="49" charset="0"/>
              <a:buChar char="o"/>
            </a:pPr>
            <a:endParaRPr lang="pl-PL" sz="1400" dirty="0"/>
          </a:p>
          <a:p>
            <a:pPr>
              <a:buFont typeface="Courier New" panose="02070309020205020404" pitchFamily="49" charset="0"/>
              <a:buChar char="o"/>
            </a:pPr>
            <a:endParaRPr lang="pl-PL" sz="1400" dirty="0"/>
          </a:p>
          <a:p>
            <a:pPr>
              <a:lnSpc>
                <a:spcPct val="100000"/>
              </a:lnSpc>
              <a:spcAft>
                <a:spcPts val="0"/>
              </a:spcAft>
              <a:buClrTx/>
              <a:defRPr/>
            </a:pPr>
            <a:endParaRPr lang="pl-PL" sz="1400" dirty="0"/>
          </a:p>
          <a:p>
            <a:pPr>
              <a:lnSpc>
                <a:spcPct val="100000"/>
              </a:lnSpc>
              <a:spcAft>
                <a:spcPts val="0"/>
              </a:spcAft>
              <a:buClrTx/>
              <a:defRPr/>
            </a:pPr>
            <a:endParaRPr lang="pl-PL" sz="1400" dirty="0"/>
          </a:p>
          <a:p>
            <a:pPr marL="0" indent="0">
              <a:buNone/>
            </a:pPr>
            <a:endParaRPr lang="pl-PL" sz="1400" dirty="0"/>
          </a:p>
          <a:p>
            <a:endParaRPr lang="pl-PL" sz="1400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D5780642-1E04-CCEB-486C-FC00A6846B7F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22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64935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AE5E1-0C9E-C023-0EBB-B55F3406D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5636BB-1250-314E-2C9F-CA4193E2A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9" y="746472"/>
            <a:ext cx="7844034" cy="522288"/>
          </a:xfrm>
        </p:spPr>
        <p:txBody>
          <a:bodyPr anchor="t">
            <a:noAutofit/>
          </a:bodyPr>
          <a:lstStyle/>
          <a:p>
            <a:r>
              <a:rPr lang="pl-PL" dirty="0"/>
              <a:t>Tryb offline24 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F39E839-B840-FB25-B0E3-A9332A4FD984}"/>
              </a:ext>
            </a:extLst>
          </p:cNvPr>
          <p:cNvSpPr txBox="1">
            <a:spLocks/>
          </p:cNvSpPr>
          <p:nvPr/>
        </p:nvSpPr>
        <p:spPr>
          <a:xfrm>
            <a:off x="1187624" y="1517952"/>
            <a:ext cx="7700018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dirty="0"/>
              <a:t>Za datę wystawienia faktury w trybie offline24 uznaje się datę wystawienia wskazaną przez podatnika na tej fakturze (czyli datę wskazaną na tej fakturze przez podatnika w polu P_1 struktury logicznej e-faktury).</a:t>
            </a:r>
          </a:p>
          <a:p>
            <a:pPr>
              <a:defRPr/>
            </a:pPr>
            <a:r>
              <a:rPr lang="pl-PL" dirty="0"/>
              <a:t>Faktura wystawiana w trybie offline24 na rzecz przedsiębiorcy krajowego posługującego się NIP, będzie przekazywana mu w </a:t>
            </a:r>
            <a:r>
              <a:rPr lang="pl-PL" dirty="0" err="1"/>
              <a:t>KSeF</a:t>
            </a:r>
            <a:r>
              <a:rPr lang="pl-PL" dirty="0"/>
              <a:t>.</a:t>
            </a:r>
          </a:p>
          <a:p>
            <a:pPr>
              <a:defRPr/>
            </a:pPr>
            <a:r>
              <a:rPr lang="pl-PL" dirty="0"/>
              <a:t>Za datę otrzymania faktury wystawionej w trybie offline24 uznaje się datę przydzielenia numeru identyfikującego tę fakturę w </a:t>
            </a:r>
            <a:r>
              <a:rPr lang="pl-PL" dirty="0" err="1"/>
              <a:t>KSeF</a:t>
            </a:r>
            <a:r>
              <a:rPr lang="pl-PL" dirty="0"/>
              <a:t>. </a:t>
            </a:r>
          </a:p>
          <a:p>
            <a:pPr>
              <a:defRPr/>
            </a:pPr>
            <a:r>
              <a:rPr lang="pl-PL" dirty="0"/>
              <a:t>W przypadku udostępnienia faktury na rzecz nabywcy (o którym mowa w art. 106gb ust. 4) w uzgodniony sposób inny niż przy użyciu </a:t>
            </a:r>
            <a:r>
              <a:rPr lang="pl-PL" dirty="0" err="1"/>
              <a:t>KSeF</a:t>
            </a:r>
            <a:r>
              <a:rPr lang="pl-PL" dirty="0"/>
              <a:t> za datę otrzymania tej faktury uznaje się datę faktycznego otrzymania tej faktury przez nabywcę.</a:t>
            </a:r>
          </a:p>
          <a:p>
            <a:pPr>
              <a:defRPr/>
            </a:pPr>
            <a:r>
              <a:rPr lang="pl-PL" dirty="0"/>
              <a:t>Za fakturę w trybie offline24 uznaje się także fakturę ustrukturyzowaną, jeżeli data jej przesłania do </a:t>
            </a:r>
            <a:r>
              <a:rPr lang="pl-PL" dirty="0" err="1"/>
              <a:t>KSeF</a:t>
            </a:r>
            <a:r>
              <a:rPr lang="pl-PL" dirty="0"/>
              <a:t> jest późniejsza niż data wystawienia wskazana na tej fakturze (czyli data wskazana na tej fakturze przez podatnika w polu P_1 struktury logicznej e-faktury).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3E0C1666-5619-44C9-2F20-E5AD7DFB4BBD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23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0441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BC89F-DC69-F072-7907-C7BFBD96D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AA9122-BB4D-21A8-7DBF-53E035290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1" y="746472"/>
            <a:ext cx="7556001" cy="522288"/>
          </a:xfrm>
        </p:spPr>
        <p:txBody>
          <a:bodyPr anchor="t">
            <a:noAutofit/>
          </a:bodyPr>
          <a:lstStyle/>
          <a:p>
            <a:r>
              <a:rPr lang="pl-PL" dirty="0"/>
              <a:t>Tryb offline24 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41C42875-9844-B4AE-0BDB-6710BCDC859C}"/>
              </a:ext>
            </a:extLst>
          </p:cNvPr>
          <p:cNvSpPr txBox="1">
            <a:spLocks/>
          </p:cNvSpPr>
          <p:nvPr/>
        </p:nvSpPr>
        <p:spPr>
          <a:xfrm>
            <a:off x="1303329" y="1484784"/>
            <a:ext cx="7556001" cy="273630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2000" dirty="0"/>
              <a:t>Fakturę korygującą fakturę wystawioną w trybie offline24 wystawia się po przydzieleniu fakturze numeru identyfikującego w </a:t>
            </a:r>
            <a:r>
              <a:rPr lang="pl-PL" sz="2000" dirty="0" err="1"/>
              <a:t>KSeF</a:t>
            </a:r>
            <a:r>
              <a:rPr lang="pl-PL" sz="2000" dirty="0"/>
              <a:t>.</a:t>
            </a:r>
          </a:p>
          <a:p>
            <a:pPr>
              <a:defRPr/>
            </a:pPr>
            <a:r>
              <a:rPr lang="pl-PL" sz="2000" dirty="0"/>
              <a:t>Fakturę korygującą faktury </a:t>
            </a:r>
            <a:r>
              <a:rPr lang="pl-PL" sz="2000" dirty="0" err="1"/>
              <a:t>wystawionionej</a:t>
            </a:r>
            <a:r>
              <a:rPr lang="pl-PL" sz="2000" dirty="0"/>
              <a:t> w trybie offline24 wystawia się w postaci faktury ustrukturyzowanej albo faktury w trybie offline24.</a:t>
            </a:r>
          </a:p>
          <a:p>
            <a:pPr>
              <a:defRPr/>
            </a:pPr>
            <a:r>
              <a:rPr lang="pl-PL" sz="2000" dirty="0"/>
              <a:t>W przypadku wystawienia faktury korygującej w trybie offline24, również wystąpi obowiązek jej przesłania do </a:t>
            </a:r>
            <a:r>
              <a:rPr lang="pl-PL" sz="2000" dirty="0" err="1"/>
              <a:t>KSeF</a:t>
            </a:r>
            <a:r>
              <a:rPr lang="pl-PL" sz="2000" dirty="0"/>
              <a:t> niezwłocznie, nie później niż w następnym dniu roboczym.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7A172B73-3CD2-7B57-0A8B-CE5B4B82BBDC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24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38816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8DD8E-4C46-7B98-4E93-9EDA7393A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FA307B-489A-B700-BC24-4499C9A72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1" y="746472"/>
            <a:ext cx="7916041" cy="522288"/>
          </a:xfrm>
        </p:spPr>
        <p:txBody>
          <a:bodyPr anchor="t">
            <a:noAutofit/>
          </a:bodyPr>
          <a:lstStyle/>
          <a:p>
            <a:r>
              <a:rPr lang="pl-PL" dirty="0"/>
              <a:t>Tryb offline24 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5FB360AE-3A44-5D53-35AD-5C9ADF890DD5}"/>
              </a:ext>
            </a:extLst>
          </p:cNvPr>
          <p:cNvSpPr txBox="1">
            <a:spLocks/>
          </p:cNvSpPr>
          <p:nvPr/>
        </p:nvSpPr>
        <p:spPr>
          <a:xfrm>
            <a:off x="1043608" y="1517952"/>
            <a:ext cx="7844034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2400" dirty="0"/>
              <a:t>Faktura wystawiona w trybie offline24 udostępniana nabywcy w sposób uzgodniony powinna być oznaczona dwoma kodami QR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pl-PL" sz="2400" dirty="0"/>
              <a:t>pierwszy kod QR: zapewni dostęp do faktury w </a:t>
            </a:r>
            <a:r>
              <a:rPr lang="pl-PL" sz="2400" dirty="0" err="1"/>
              <a:t>KSeF</a:t>
            </a:r>
            <a:r>
              <a:rPr lang="pl-PL" sz="2400" dirty="0"/>
              <a:t> oraz weryfikację danych zawartych na tej fakturze (posiada oznaczenie „OFFLINE”),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pl-PL" sz="2400" dirty="0"/>
              <a:t>drugi kod QR: umożliwi potwierdzenie tożsamości wystawcy przy wystawianiu tej faktury (posiada oznaczenie „CERTYFIKAT”).</a:t>
            </a:r>
          </a:p>
          <a:p>
            <a:pPr marL="0" indent="0">
              <a:buNone/>
              <a:defRPr/>
            </a:pPr>
            <a:r>
              <a:rPr lang="pl-PL" sz="2400" dirty="0"/>
              <a:t>Aby wygenerować drugi kod QR,  konieczne będzie pobranie certyfikatu </a:t>
            </a:r>
            <a:r>
              <a:rPr lang="pl-PL" sz="2400" dirty="0" err="1"/>
              <a:t>KSeF</a:t>
            </a:r>
            <a:r>
              <a:rPr lang="pl-PL" sz="2400" dirty="0"/>
              <a:t>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542C870F-FF39-3D84-C841-FD0973EE2B7F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25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37967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EE7E6-561C-B4C2-3958-25DAC806D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2AC94A-1CF7-F738-C954-C33FE9884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260648"/>
            <a:ext cx="7772026" cy="1008112"/>
          </a:xfrm>
        </p:spPr>
        <p:txBody>
          <a:bodyPr anchor="t">
            <a:noAutofit/>
          </a:bodyPr>
          <a:lstStyle/>
          <a:p>
            <a:r>
              <a:rPr lang="pl-PL" sz="4000" dirty="0"/>
              <a:t>Awaria lub niedostępność systemu </a:t>
            </a:r>
            <a:r>
              <a:rPr lang="pl-PL" sz="4000" dirty="0" err="1"/>
              <a:t>KSeF</a:t>
            </a:r>
            <a:endParaRPr lang="pl-PL" sz="4000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62D351E9-06F3-1BEA-1BE3-D9D94782FF5B}"/>
              </a:ext>
            </a:extLst>
          </p:cNvPr>
          <p:cNvSpPr txBox="1">
            <a:spLocks/>
          </p:cNvSpPr>
          <p:nvPr/>
        </p:nvSpPr>
        <p:spPr>
          <a:xfrm>
            <a:off x="1331640" y="1416550"/>
            <a:ext cx="7556002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MF zamieszcza w Biuletynie Informacji Publicznej na stronie internetowej MF komunikaty o wystąpieniu i zakończeniu </a:t>
            </a:r>
            <a:r>
              <a:rPr lang="pl-PL" b="1" dirty="0">
                <a:solidFill>
                  <a:schemeClr val="accent1"/>
                </a:solidFill>
              </a:rPr>
              <a:t>awarii </a:t>
            </a:r>
            <a:r>
              <a:rPr lang="pl-PL" b="1" dirty="0" err="1">
                <a:solidFill>
                  <a:schemeClr val="accent1"/>
                </a:solidFill>
              </a:rPr>
              <a:t>KSeF</a:t>
            </a:r>
            <a:r>
              <a:rPr lang="pl-PL" dirty="0"/>
              <a:t>, które wyznaczają okres trwania tej awarii. </a:t>
            </a:r>
          </a:p>
          <a:p>
            <a:r>
              <a:rPr lang="pl-PL" dirty="0"/>
              <a:t>Komunikaty te są zamieszczane również za pośrednictwem oprogramowania interfejsowego, które jest dostępne na stronie internetowej MF.</a:t>
            </a:r>
          </a:p>
          <a:p>
            <a:r>
              <a:rPr lang="pl-PL" dirty="0"/>
              <a:t>W przypadku braku możliwości zamieszczenia tych komunikatów w BIP na stronie internetowej, MF zamieszcza w środkach społecznego przekazu komunikat o wystąpieniu awarii </a:t>
            </a:r>
            <a:r>
              <a:rPr lang="pl-PL" dirty="0" err="1"/>
              <a:t>KSeF</a:t>
            </a:r>
            <a:r>
              <a:rPr lang="pl-PL" dirty="0"/>
              <a:t> (</a:t>
            </a:r>
            <a:r>
              <a:rPr lang="pl-PL" b="1" dirty="0">
                <a:solidFill>
                  <a:schemeClr val="accent1"/>
                </a:solidFill>
              </a:rPr>
              <a:t>awaria całkowita</a:t>
            </a:r>
            <a:r>
              <a:rPr lang="pl-PL" dirty="0"/>
              <a:t>). </a:t>
            </a:r>
          </a:p>
          <a:p>
            <a:r>
              <a:rPr lang="pl-PL" dirty="0"/>
              <a:t>W tym przypadku komunikat o zakończeniu awarii </a:t>
            </a:r>
            <a:r>
              <a:rPr lang="pl-PL" dirty="0" err="1"/>
              <a:t>KSeF</a:t>
            </a:r>
            <a:r>
              <a:rPr lang="pl-PL" dirty="0"/>
              <a:t> jest zamieszczany w środkach społecznego przekazu. </a:t>
            </a:r>
          </a:p>
          <a:p>
            <a:r>
              <a:rPr lang="pl-PL" dirty="0"/>
              <a:t>Komunikaty o wystąpieniu i zakończeniu awarii </a:t>
            </a:r>
            <a:r>
              <a:rPr lang="pl-PL" dirty="0" err="1"/>
              <a:t>KSeF</a:t>
            </a:r>
            <a:r>
              <a:rPr lang="pl-PL" dirty="0"/>
              <a:t> zamieszczone w środkach społecznego przekazu wyznaczają okres trwania tej awarii.</a:t>
            </a:r>
          </a:p>
          <a:p>
            <a:r>
              <a:rPr lang="pl-PL" dirty="0"/>
              <a:t>MF zamieszcza w BIP na stronie internetowej MF informację dotyczącą okresu trwania </a:t>
            </a:r>
            <a:r>
              <a:rPr lang="pl-PL" b="1" dirty="0">
                <a:solidFill>
                  <a:schemeClr val="accent1"/>
                </a:solidFill>
              </a:rPr>
              <a:t>niedostępności </a:t>
            </a:r>
            <a:r>
              <a:rPr lang="pl-PL" b="1" dirty="0" err="1">
                <a:solidFill>
                  <a:schemeClr val="accent1"/>
                </a:solidFill>
              </a:rPr>
              <a:t>KSeF</a:t>
            </a:r>
            <a:r>
              <a:rPr lang="pl-PL" dirty="0"/>
              <a:t>.</a:t>
            </a:r>
          </a:p>
          <a:p>
            <a:pPr>
              <a:lnSpc>
                <a:spcPct val="100000"/>
              </a:lnSpc>
              <a:spcAft>
                <a:spcPts val="0"/>
              </a:spcAft>
              <a:buClrTx/>
              <a:defRPr/>
            </a:pPr>
            <a:endParaRPr lang="pl-PL" sz="1400" dirty="0"/>
          </a:p>
          <a:p>
            <a:pPr>
              <a:lnSpc>
                <a:spcPct val="100000"/>
              </a:lnSpc>
              <a:spcAft>
                <a:spcPts val="0"/>
              </a:spcAft>
              <a:buClrTx/>
              <a:defRPr/>
            </a:pPr>
            <a:endParaRPr lang="pl-PL" sz="1400" dirty="0"/>
          </a:p>
          <a:p>
            <a:pPr marL="0" indent="0">
              <a:buNone/>
            </a:pPr>
            <a:endParaRPr lang="pl-PL" sz="1400" dirty="0"/>
          </a:p>
          <a:p>
            <a:endParaRPr lang="pl-PL" sz="1400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92623864-5EE1-1389-9202-CD4CA455347B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26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36334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44C76-3547-28E5-F141-82C9B4171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DEF586-C5A8-D6CB-1694-8BDCDF962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746472"/>
            <a:ext cx="7700018" cy="522288"/>
          </a:xfrm>
        </p:spPr>
        <p:txBody>
          <a:bodyPr anchor="t">
            <a:noAutofit/>
          </a:bodyPr>
          <a:lstStyle/>
          <a:p>
            <a:r>
              <a:rPr lang="pl-PL" dirty="0"/>
              <a:t>Tryb offline (niedostępność </a:t>
            </a:r>
            <a:r>
              <a:rPr lang="pl-PL" dirty="0" err="1"/>
              <a:t>KSeF</a:t>
            </a:r>
            <a:r>
              <a:rPr lang="pl-PL" dirty="0"/>
              <a:t>)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8F6D7D41-DB3B-8BDA-794F-0E6C1C360B7F}"/>
              </a:ext>
            </a:extLst>
          </p:cNvPr>
          <p:cNvSpPr txBox="1">
            <a:spLocks/>
          </p:cNvSpPr>
          <p:nvPr/>
        </p:nvSpPr>
        <p:spPr>
          <a:xfrm>
            <a:off x="1259632" y="1416550"/>
            <a:ext cx="7628010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800" dirty="0"/>
              <a:t>Rozwiązanie stosowane np. w razie zaplanowanych prac serwisowych </a:t>
            </a:r>
            <a:r>
              <a:rPr lang="pl-PL" sz="1800" dirty="0" err="1"/>
              <a:t>KSeF</a:t>
            </a:r>
            <a:r>
              <a:rPr lang="pl-PL" sz="1800" dirty="0"/>
              <a:t>.</a:t>
            </a:r>
          </a:p>
          <a:p>
            <a:r>
              <a:rPr lang="pl-PL" sz="1800" dirty="0"/>
              <a:t>Aby wystawić fakturę w trybie offline, podatnik: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1800" dirty="0"/>
              <a:t>zastosuje obowiązujący wzór struktury logicznej – od 1.02.2026 r. FA(3),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1800" dirty="0"/>
              <a:t>wystawi ją w postaci elektronicznej,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1800" dirty="0"/>
              <a:t>prześle ją do </a:t>
            </a:r>
            <a:r>
              <a:rPr lang="pl-PL" sz="1800" dirty="0" err="1"/>
              <a:t>KSeF</a:t>
            </a:r>
            <a:r>
              <a:rPr lang="pl-PL" sz="1800" dirty="0"/>
              <a:t> – nie później niż </a:t>
            </a:r>
            <a:r>
              <a:rPr lang="pl-PL" sz="1800" b="1" dirty="0">
                <a:solidFill>
                  <a:schemeClr val="accent1"/>
                </a:solidFill>
              </a:rPr>
              <a:t>w następnym dniu roboczym </a:t>
            </a:r>
            <a:r>
              <a:rPr lang="pl-PL" sz="1800" dirty="0"/>
              <a:t>po zakończeniu okresu niedostępności w celu nadania numeru </a:t>
            </a:r>
            <a:r>
              <a:rPr lang="pl-PL" sz="1800" dirty="0" err="1"/>
              <a:t>KSeF</a:t>
            </a:r>
            <a:r>
              <a:rPr lang="pl-PL" sz="1800" dirty="0"/>
              <a:t> faktury.</a:t>
            </a:r>
          </a:p>
          <a:p>
            <a:r>
              <a:rPr lang="pl-PL" sz="1800" dirty="0"/>
              <a:t>Jeżeli jednak: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1800" dirty="0"/>
              <a:t>wystąpi w tym czasie awaria </a:t>
            </a:r>
            <a:r>
              <a:rPr lang="pl-PL" sz="1800" dirty="0" err="1"/>
              <a:t>KSeF</a:t>
            </a:r>
            <a:r>
              <a:rPr lang="pl-PL" sz="1800" dirty="0"/>
              <a:t> (ogłoszona w BIP i oprogramowaniu interfejsowym) – wtedy fakturę przesyła się do </a:t>
            </a:r>
            <a:r>
              <a:rPr lang="pl-PL" sz="1800" dirty="0" err="1"/>
              <a:t>KSeF</a:t>
            </a:r>
            <a:r>
              <a:rPr lang="pl-PL" sz="1800" dirty="0"/>
              <a:t> w ciągi 7 dni roboczych od zakończenia awarii,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1800" dirty="0"/>
              <a:t>wystąpi w tym czasie tzw. awaria całkowita </a:t>
            </a:r>
            <a:r>
              <a:rPr lang="pl-PL" sz="1800" dirty="0" err="1"/>
              <a:t>KSeF</a:t>
            </a:r>
            <a:r>
              <a:rPr lang="pl-PL" sz="1800" dirty="0"/>
              <a:t> (ogłoszona w środkach społecznego przekazu) – wówczas faktury nie dosyła się do </a:t>
            </a:r>
            <a:r>
              <a:rPr lang="pl-PL" sz="1800" dirty="0" err="1"/>
              <a:t>KSeF</a:t>
            </a:r>
            <a:r>
              <a:rPr lang="pl-PL" sz="1800" dirty="0"/>
              <a:t>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E2D21B01-D0BF-C039-D954-1134A4FD8AAC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27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00986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19887-0FEF-8C3F-496E-18224A88F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B0E7DA-B9D6-C1B6-C37C-E321ED350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4" y="746472"/>
            <a:ext cx="7555998" cy="522288"/>
          </a:xfrm>
        </p:spPr>
        <p:txBody>
          <a:bodyPr anchor="t">
            <a:noAutofit/>
          </a:bodyPr>
          <a:lstStyle/>
          <a:p>
            <a:r>
              <a:rPr lang="pl-PL" dirty="0"/>
              <a:t>Tryb awaryjny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9F42AAEE-C306-C237-4BA6-3B0D0D53D390}"/>
              </a:ext>
            </a:extLst>
          </p:cNvPr>
          <p:cNvSpPr txBox="1">
            <a:spLocks/>
          </p:cNvSpPr>
          <p:nvPr/>
        </p:nvSpPr>
        <p:spPr>
          <a:xfrm>
            <a:off x="1475656" y="1416550"/>
            <a:ext cx="7411986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pl-PL" sz="1800" dirty="0"/>
              <a:t>Rozwiązanie stosowane  w przypadku ogłoszonego w BIP MF oraz w oprogramowaniu interfejsowym komunikatu o awarii </a:t>
            </a:r>
            <a:r>
              <a:rPr lang="pl-PL" sz="1800" dirty="0" err="1"/>
              <a:t>KSeF</a:t>
            </a:r>
            <a:r>
              <a:rPr lang="pl-PL" sz="1800" dirty="0"/>
              <a:t>.</a:t>
            </a:r>
          </a:p>
          <a:p>
            <a:pPr>
              <a:spcAft>
                <a:spcPts val="600"/>
              </a:spcAft>
            </a:pPr>
            <a:r>
              <a:rPr lang="pl-PL" sz="1800" dirty="0"/>
              <a:t>Aby wystawić fakturę w trybie awaryjnym, podatnik:</a:t>
            </a:r>
          </a:p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l-PL" sz="1800" dirty="0"/>
              <a:t>zastosuje obowiązujący wzór struktury logicznej – od 1.02.2026 r. FA(3),</a:t>
            </a:r>
          </a:p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l-PL" sz="1800" dirty="0"/>
              <a:t>wystawi ją w postaci elektronicznej,</a:t>
            </a:r>
          </a:p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l-PL" sz="1800" dirty="0"/>
              <a:t>prześle ją do </a:t>
            </a:r>
            <a:r>
              <a:rPr lang="pl-PL" sz="1800" dirty="0" err="1"/>
              <a:t>KSeF</a:t>
            </a:r>
            <a:r>
              <a:rPr lang="pl-PL" sz="1800" dirty="0"/>
              <a:t> – nie później niż w ciągu </a:t>
            </a:r>
            <a:r>
              <a:rPr lang="pl-PL" sz="1800" b="1" dirty="0">
                <a:solidFill>
                  <a:schemeClr val="accent1"/>
                </a:solidFill>
              </a:rPr>
              <a:t>7 dniu roboczych </a:t>
            </a:r>
            <a:r>
              <a:rPr lang="pl-PL" sz="1800" dirty="0"/>
              <a:t>od dnia zakończenia awarii w celu nadania fakturze numeru </a:t>
            </a:r>
            <a:r>
              <a:rPr lang="pl-PL" sz="1800" dirty="0" err="1"/>
              <a:t>KSeF</a:t>
            </a:r>
            <a:r>
              <a:rPr lang="pl-PL" sz="1800" dirty="0"/>
              <a:t>,</a:t>
            </a:r>
          </a:p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l-PL" sz="1800" dirty="0"/>
              <a:t>udostępni ją nabywcy w sposób uzgodniony.</a:t>
            </a:r>
          </a:p>
          <a:p>
            <a:pPr>
              <a:spcAft>
                <a:spcPts val="600"/>
              </a:spcAft>
            </a:pPr>
            <a:r>
              <a:rPr lang="pl-PL" sz="1800" dirty="0"/>
              <a:t>Jeżeli w terminie 7-dniowym:</a:t>
            </a:r>
          </a:p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l-PL" sz="1800" dirty="0"/>
              <a:t>zostanie zamieszczony w BIP MF i oprogramowaniu interfejsowym kolejny komunikat o wystąpieniu awarii, termin 7 dni liczy się od dnia zakończenia tej kolejnej awarii lub</a:t>
            </a:r>
          </a:p>
          <a:p>
            <a:pPr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l-PL" sz="1800" dirty="0"/>
              <a:t>w trakcie samej awarii zostanie zamieszczony komunikat o wystąpieniu tzw. awarii całkowitej – faktury nie dosyła się do </a:t>
            </a:r>
            <a:r>
              <a:rPr lang="pl-PL" sz="1800" dirty="0" err="1"/>
              <a:t>KSeF</a:t>
            </a:r>
            <a:r>
              <a:rPr lang="pl-PL" sz="1800" dirty="0"/>
              <a:t>.</a:t>
            </a:r>
          </a:p>
          <a:p>
            <a:pPr>
              <a:lnSpc>
                <a:spcPct val="100000"/>
              </a:lnSpc>
              <a:spcAft>
                <a:spcPts val="0"/>
              </a:spcAft>
              <a:buClrTx/>
              <a:defRPr/>
            </a:pPr>
            <a:endParaRPr lang="pl-PL" sz="1400" dirty="0"/>
          </a:p>
          <a:p>
            <a:pPr>
              <a:lnSpc>
                <a:spcPct val="100000"/>
              </a:lnSpc>
              <a:spcAft>
                <a:spcPts val="0"/>
              </a:spcAft>
              <a:buClrTx/>
              <a:defRPr/>
            </a:pPr>
            <a:endParaRPr lang="pl-PL" sz="1400" dirty="0"/>
          </a:p>
          <a:p>
            <a:pPr marL="0" indent="0">
              <a:buNone/>
            </a:pPr>
            <a:endParaRPr lang="pl-PL" sz="1400" dirty="0"/>
          </a:p>
          <a:p>
            <a:endParaRPr lang="pl-PL" sz="1400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1FC33DE7-370B-7B62-902A-DF506D37A2DB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28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0594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C58CC-6613-DFF5-01A8-BEFFCC101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8A8310-1093-3706-7AB7-C210FCCB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332656"/>
            <a:ext cx="7411986" cy="936104"/>
          </a:xfrm>
        </p:spPr>
        <p:txBody>
          <a:bodyPr anchor="t">
            <a:noAutofit/>
          </a:bodyPr>
          <a:lstStyle/>
          <a:p>
            <a:r>
              <a:rPr lang="pl-PL" dirty="0"/>
              <a:t>Tryb awaryjny (cd.)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5EC76E22-25E1-2DD7-13C9-FEDF48C622E5}"/>
              </a:ext>
            </a:extLst>
          </p:cNvPr>
          <p:cNvSpPr txBox="1">
            <a:spLocks/>
          </p:cNvSpPr>
          <p:nvPr/>
        </p:nvSpPr>
        <p:spPr>
          <a:xfrm>
            <a:off x="1619672" y="1416550"/>
            <a:ext cx="7267970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800" dirty="0"/>
              <a:t>Za datę wystawienia faktury wystawionej w trakcie awarii </a:t>
            </a:r>
            <a:r>
              <a:rPr lang="pl-PL" sz="1800" dirty="0" err="1"/>
              <a:t>KSeF</a:t>
            </a:r>
            <a:r>
              <a:rPr lang="pl-PL" sz="1800" dirty="0"/>
              <a:t> uznaje się datę wystawienia, wskazaną przez podatnika na tej fakturze.</a:t>
            </a:r>
          </a:p>
          <a:p>
            <a:r>
              <a:rPr lang="pl-PL" sz="1800" dirty="0"/>
              <a:t>Za datę otrzymania takiej faktury uznaje się datę jej faktycznego otrzymania przez nabywcę.</a:t>
            </a:r>
          </a:p>
          <a:p>
            <a:r>
              <a:rPr lang="pl-PL" sz="1800" dirty="0"/>
              <a:t>W przypadku gdy data otrzymania takiej faktury jest późniejsza niż data przydzielenia numeru identyfikującego tę fakturę w </a:t>
            </a:r>
            <a:r>
              <a:rPr lang="pl-PL" sz="1800" dirty="0" err="1"/>
              <a:t>KSeF</a:t>
            </a:r>
            <a:r>
              <a:rPr lang="pl-PL" sz="1800" dirty="0"/>
              <a:t>, za datę otrzymania tej faktury przez nabywcę uznaje się datę przydzielenia tego numeru, z tym że w przypadku gdy faktura została wystawiona na rzecz nabywcy (o którym mowa w art. 106gb ust. 4 ustawy o VAT), który uzgodnił sposób udostępnienia inny niż przy użyciu </a:t>
            </a:r>
            <a:r>
              <a:rPr lang="pl-PL" sz="1800" dirty="0" err="1"/>
              <a:t>KSeF</a:t>
            </a:r>
            <a:r>
              <a:rPr lang="pl-PL" sz="1800" dirty="0"/>
              <a:t>, za datę otrzymania tej faktury uznaje się datę jej faktycznego otrzymania.</a:t>
            </a:r>
          </a:p>
          <a:p>
            <a:r>
              <a:rPr lang="pl-PL" sz="1800" dirty="0"/>
              <a:t>Fakturę korygującą fakturę wystawioną w trakcie awarii </a:t>
            </a:r>
            <a:r>
              <a:rPr lang="pl-PL" sz="1800" dirty="0" err="1"/>
              <a:t>KSeF</a:t>
            </a:r>
            <a:r>
              <a:rPr lang="pl-PL" sz="1800" dirty="0"/>
              <a:t> wystawia się po przydzieleniu tej fakturze numeru identyfikującego w </a:t>
            </a:r>
            <a:r>
              <a:rPr lang="pl-PL" sz="1800" dirty="0" err="1"/>
              <a:t>KSeF</a:t>
            </a:r>
            <a:r>
              <a:rPr lang="pl-PL" sz="1800" dirty="0"/>
              <a:t>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35550A2A-A48A-8FE0-2A18-249D0046C983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29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2859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36422-EAD9-62B4-AD5A-24D914DBC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77F20B-D2AC-8DC9-5959-EA724F442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9" y="746472"/>
            <a:ext cx="7057475" cy="522288"/>
          </a:xfrm>
        </p:spPr>
        <p:txBody>
          <a:bodyPr anchor="t">
            <a:noAutofit/>
          </a:bodyPr>
          <a:lstStyle/>
          <a:p>
            <a:r>
              <a:rPr lang="pl-PL" dirty="0"/>
              <a:t>Krajowy System e-Faktur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31E008FB-EBE8-B17B-2E14-747F15CE4DBD}"/>
              </a:ext>
            </a:extLst>
          </p:cNvPr>
          <p:cNvSpPr txBox="1">
            <a:spLocks/>
          </p:cNvSpPr>
          <p:nvPr/>
        </p:nvSpPr>
        <p:spPr>
          <a:xfrm>
            <a:off x="1835699" y="1844824"/>
            <a:ext cx="7057475" cy="388843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pl-PL" sz="1800" dirty="0"/>
              <a:t>Ustawa z 29.10.2021 o zmianie ustawy o podatku od towarów i usług oraz niektórych innych ustaw (Dz.U. 2021 r. poz. 2076), która weszła w życie 1.01.2022 r. </a:t>
            </a:r>
          </a:p>
          <a:p>
            <a:pPr>
              <a:lnSpc>
                <a:spcPct val="100000"/>
              </a:lnSpc>
              <a:defRPr/>
            </a:pPr>
            <a:r>
              <a:rPr lang="pl-PL" sz="1800" dirty="0"/>
              <a:t>Obecnie korzystanie z e-faktur jest dobrowolne.</a:t>
            </a:r>
          </a:p>
          <a:p>
            <a:pPr>
              <a:lnSpc>
                <a:spcPct val="100000"/>
              </a:lnSpc>
              <a:defRPr/>
            </a:pPr>
            <a:r>
              <a:rPr lang="pl-PL" sz="1800" dirty="0"/>
              <a:t>Art. 106na–106ne ustawy o VAT.</a:t>
            </a:r>
          </a:p>
          <a:p>
            <a:pPr>
              <a:lnSpc>
                <a:spcPct val="100000"/>
              </a:lnSpc>
              <a:defRPr/>
            </a:pPr>
            <a:r>
              <a:rPr lang="pl-PL" sz="1800" dirty="0">
                <a:hlinkClick r:id="rId4"/>
              </a:rPr>
              <a:t>https://www.podatki.gov.pl/ksef/</a:t>
            </a:r>
            <a:r>
              <a:rPr lang="pl-PL" sz="1800" dirty="0"/>
              <a:t> </a:t>
            </a:r>
          </a:p>
          <a:p>
            <a:pPr>
              <a:lnSpc>
                <a:spcPct val="100000"/>
              </a:lnSpc>
              <a:defRPr/>
            </a:pPr>
            <a:r>
              <a:rPr lang="pl-PL" sz="1800" dirty="0"/>
              <a:t>Zgodnie z decyzją wykonawczą Rady Unii Europejskiej z 17.06.2022 r., która upoważnia Polskę do wprowadzenia obowiązkowego fakturowania elektronicznego, e-faktury mogą być obowiązkowe od 2024 r. </a:t>
            </a:r>
            <a:br>
              <a:rPr lang="pl-PL" sz="1800" dirty="0"/>
            </a:br>
            <a:r>
              <a:rPr lang="pl-PL" sz="1800" dirty="0"/>
              <a:t>(</a:t>
            </a:r>
            <a:r>
              <a:rPr lang="pl-PL" sz="1800" dirty="0">
                <a:hlinkClick r:id="rId5"/>
              </a:rPr>
              <a:t>https://eur-lex.EURpa.eu/legal-content/PL/TXT/?uri=CELEX:32022D1003</a:t>
            </a:r>
            <a:r>
              <a:rPr lang="pl-PL" sz="1800" dirty="0"/>
              <a:t>).</a:t>
            </a:r>
          </a:p>
          <a:p>
            <a:pPr marL="0" indent="0">
              <a:buNone/>
            </a:pPr>
            <a:endParaRPr lang="pl-PL" sz="1400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957DD3C5-7969-7EB6-C068-C54D34CC3FA0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3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81171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8A84D-9355-353E-18D3-9864E408F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D173C9-8A6D-38D1-0CC5-1E942624B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2" y="332656"/>
            <a:ext cx="7556000" cy="936104"/>
          </a:xfrm>
        </p:spPr>
        <p:txBody>
          <a:bodyPr anchor="t">
            <a:noAutofit/>
          </a:bodyPr>
          <a:lstStyle/>
          <a:p>
            <a:r>
              <a:rPr lang="pl-PL" dirty="0"/>
              <a:t>Awaria całkowita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261C3AB3-E54D-537F-16F3-21ADBC7001CD}"/>
              </a:ext>
            </a:extLst>
          </p:cNvPr>
          <p:cNvSpPr txBox="1">
            <a:spLocks/>
          </p:cNvSpPr>
          <p:nvPr/>
        </p:nvSpPr>
        <p:spPr>
          <a:xfrm>
            <a:off x="1331642" y="1535422"/>
            <a:ext cx="7556000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800" dirty="0"/>
              <a:t>Awaria całkowita to z założenia sytuacje nadzwyczajne, tj. zagrożenie kraju lub jego infrastruktury.</a:t>
            </a:r>
          </a:p>
          <a:p>
            <a:r>
              <a:rPr lang="pl-PL" sz="1800" dirty="0"/>
              <a:t>Komunikat MF zamieszczony w środkach społecznego przekazu o wystąpieniu awarii </a:t>
            </a:r>
            <a:r>
              <a:rPr lang="pl-PL" sz="1800" dirty="0" err="1"/>
              <a:t>KSeF</a:t>
            </a:r>
            <a:r>
              <a:rPr lang="pl-PL" sz="1800" dirty="0"/>
              <a:t> (w sytuacji gdy nie będzie możliwe zamieszczenie komunikatów o awarii </a:t>
            </a:r>
            <a:r>
              <a:rPr lang="pl-PL" sz="1800" dirty="0" err="1"/>
              <a:t>KSeF</a:t>
            </a:r>
            <a:r>
              <a:rPr lang="pl-PL" sz="1800" dirty="0"/>
              <a:t> w BIP MF i w oprogramowaniu interfejsowym).</a:t>
            </a:r>
          </a:p>
          <a:p>
            <a:r>
              <a:rPr lang="pl-PL" sz="1800" dirty="0"/>
              <a:t>Aby wystawić fakturę w przypadku awarii całkowitej, podatnik: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1800" dirty="0"/>
              <a:t>wystawi ją w postaci papierowej lub jako fakturę elektroniczną,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1800" dirty="0"/>
              <a:t>nie będzie miał obowiązku stosowania wzoru faktury ustrukturyzowanej,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1800" dirty="0"/>
              <a:t>nie będzie miał obowiązku przesłania jej do </a:t>
            </a:r>
            <a:r>
              <a:rPr lang="pl-PL" sz="1800" dirty="0" err="1"/>
              <a:t>KSeF</a:t>
            </a:r>
            <a:r>
              <a:rPr lang="pl-PL" sz="1800" dirty="0"/>
              <a:t> po ustaniu awarii,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1800" dirty="0"/>
              <a:t>przekaże ją nabywcy np. osobiście, mailem bądź innym alternatywnym kanałem.</a:t>
            </a:r>
          </a:p>
          <a:p>
            <a:endParaRPr lang="pl-PL" sz="1400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9652EDE5-A1C8-F6B1-6894-7B05D56BA12D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30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52724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122D9-2763-095B-3CF9-3AB9F45BC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2C1BAF-1B5A-34D4-08E8-68A151DC5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746472"/>
            <a:ext cx="7556002" cy="522288"/>
          </a:xfrm>
        </p:spPr>
        <p:txBody>
          <a:bodyPr anchor="t">
            <a:noAutofit/>
          </a:bodyPr>
          <a:lstStyle/>
          <a:p>
            <a:r>
              <a:rPr lang="pl-PL" dirty="0"/>
              <a:t>Oznaczanie płatności za faktury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B3D76858-AD15-94C5-F10A-9BDBDCD411CE}"/>
              </a:ext>
            </a:extLst>
          </p:cNvPr>
          <p:cNvSpPr txBox="1">
            <a:spLocks/>
          </p:cNvSpPr>
          <p:nvPr/>
        </p:nvSpPr>
        <p:spPr>
          <a:xfrm>
            <a:off x="1331640" y="1880828"/>
            <a:ext cx="7556002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1800" dirty="0"/>
              <a:t>Nabywca towaru lub usługi zarejestrowany jako podatnik VAT czynny, dokonujący płatności za faktury ustrukturyzowane oraz za faktury wystawione w trybie offline24 lub trybie offline, na rzecz innego podatnika zarejestrowanego jako podatnik VAT czynny, za pośrednictwem usługi polecenia zapłaty lub polecenia przelewu, o których mowa w art. 3 ust. 2 i 4 ustawy z 19.08.2011 r. o usługach płatniczych, lub innego instrumentu płatniczego w rozumieniu tej ustawy, umożliwiającego podanie tytułu transferu środków pieniężnych, jest obowiązany do podania numeru identyfikującego te faktury w </a:t>
            </a:r>
            <a:r>
              <a:rPr lang="pl-PL" sz="1800" dirty="0" err="1"/>
              <a:t>KSeF</a:t>
            </a:r>
            <a:r>
              <a:rPr lang="pl-PL" sz="1800" dirty="0"/>
              <a:t> lub identyfikatora zbiorczego nadanego przez </a:t>
            </a:r>
            <a:r>
              <a:rPr lang="pl-PL" sz="1800" dirty="0" err="1"/>
              <a:t>KSeF</a:t>
            </a:r>
            <a:r>
              <a:rPr lang="pl-PL" sz="1800" dirty="0"/>
              <a:t>.</a:t>
            </a:r>
          </a:p>
          <a:p>
            <a:pPr>
              <a:defRPr/>
            </a:pPr>
            <a:r>
              <a:rPr lang="pl-PL" sz="1800" dirty="0"/>
              <a:t>Obowiązek ten dotyczy również podatnika innego niż nabywca towaru lub usługi, dokonującego płatności za faktury wystawione na rzecz tego nabywcy.</a:t>
            </a:r>
          </a:p>
          <a:p>
            <a:pPr>
              <a:spcAft>
                <a:spcPts val="0"/>
              </a:spcAft>
              <a:buClrTx/>
              <a:defRPr/>
            </a:pPr>
            <a:endParaRPr lang="pl-PL" sz="1400" dirty="0"/>
          </a:p>
          <a:p>
            <a:pPr>
              <a:spcAft>
                <a:spcPts val="0"/>
              </a:spcAft>
              <a:buClrTx/>
              <a:defRPr/>
            </a:pPr>
            <a:endParaRPr lang="pl-PL" sz="1400" dirty="0"/>
          </a:p>
          <a:p>
            <a:pPr marL="0" indent="0">
              <a:buNone/>
            </a:pPr>
            <a:endParaRPr lang="pl-PL" sz="1400" dirty="0"/>
          </a:p>
          <a:p>
            <a:endParaRPr lang="pl-PL" sz="1400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E5BBFA7F-FA3F-B61E-DD89-150DD387A5D5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31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94567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1E80C5-7687-1128-4B9F-0F50B91A4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CAE6D8-1A7C-7944-DD90-A3E6F6AAC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746472"/>
            <a:ext cx="7339978" cy="522288"/>
          </a:xfrm>
        </p:spPr>
        <p:txBody>
          <a:bodyPr anchor="t">
            <a:noAutofit/>
          </a:bodyPr>
          <a:lstStyle/>
          <a:p>
            <a:r>
              <a:rPr lang="pl-PL" dirty="0"/>
              <a:t>Oznaczanie płatności za faktury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A3356A29-E3DB-8D9F-BE84-4838594B95F4}"/>
              </a:ext>
            </a:extLst>
          </p:cNvPr>
          <p:cNvSpPr txBox="1">
            <a:spLocks/>
          </p:cNvSpPr>
          <p:nvPr/>
        </p:nvSpPr>
        <p:spPr>
          <a:xfrm>
            <a:off x="1691680" y="1535422"/>
            <a:ext cx="7195962" cy="362177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2400" dirty="0"/>
              <a:t>Powyższych przepisów nie stosuje się w przypadku, gdy nabywca towaru lub usługi dokonuje płatności za faktury wystawione w trybie offline24 lub trybie offline, niewprowadzone do </a:t>
            </a:r>
            <a:r>
              <a:rPr lang="pl-PL" sz="2400" dirty="0" err="1"/>
              <a:t>KSeF</a:t>
            </a:r>
            <a:r>
              <a:rPr lang="pl-PL" sz="2400" dirty="0"/>
              <a:t> w związku z komunikatami MF o awarii systemu </a:t>
            </a:r>
            <a:r>
              <a:rPr lang="pl-PL" sz="2400" dirty="0" err="1"/>
              <a:t>KSeF</a:t>
            </a:r>
            <a:r>
              <a:rPr lang="pl-PL" sz="2400" dirty="0"/>
              <a:t>.</a:t>
            </a:r>
          </a:p>
          <a:p>
            <a:pPr>
              <a:defRPr/>
            </a:pPr>
            <a:r>
              <a:rPr lang="pl-PL" sz="2400" dirty="0"/>
              <a:t>Powyższe przepisy będą stosowane do płatności dokonanych od dnia </a:t>
            </a:r>
            <a:r>
              <a:rPr lang="pl-PL" sz="2400" b="1" dirty="0">
                <a:solidFill>
                  <a:schemeClr val="accent1"/>
                </a:solidFill>
              </a:rPr>
              <a:t>1.01.2027 r.</a:t>
            </a:r>
          </a:p>
          <a:p>
            <a:pPr>
              <a:defRPr/>
            </a:pPr>
            <a:endParaRPr lang="pl-PL" sz="1400" dirty="0"/>
          </a:p>
          <a:p>
            <a:pPr>
              <a:spcAft>
                <a:spcPts val="0"/>
              </a:spcAft>
              <a:buClrTx/>
              <a:defRPr/>
            </a:pPr>
            <a:endParaRPr lang="pl-PL" sz="1400" dirty="0"/>
          </a:p>
          <a:p>
            <a:pPr>
              <a:spcAft>
                <a:spcPts val="0"/>
              </a:spcAft>
              <a:buClrTx/>
              <a:defRPr/>
            </a:pPr>
            <a:endParaRPr lang="pl-PL" sz="1400" dirty="0"/>
          </a:p>
          <a:p>
            <a:pPr marL="0" indent="0">
              <a:buNone/>
            </a:pPr>
            <a:endParaRPr lang="pl-PL" sz="1400" dirty="0"/>
          </a:p>
          <a:p>
            <a:endParaRPr lang="pl-PL" sz="1400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20D93831-DA54-B5D7-4749-38621A020074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32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505306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5BED5-2780-D9E1-5E26-13CCEAB23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4A7E8A-BBB4-7F88-492F-3BC669EFE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746472"/>
            <a:ext cx="7556002" cy="522288"/>
          </a:xfrm>
        </p:spPr>
        <p:txBody>
          <a:bodyPr anchor="t">
            <a:noAutofit/>
          </a:bodyPr>
          <a:lstStyle/>
          <a:p>
            <a:r>
              <a:rPr lang="pl-PL" sz="3600" dirty="0"/>
              <a:t>Niestosowanie obowiązkowego </a:t>
            </a:r>
            <a:r>
              <a:rPr lang="pl-PL" sz="3600" dirty="0" err="1"/>
              <a:t>KSeF</a:t>
            </a:r>
            <a:endParaRPr lang="pl-PL" sz="3600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DE0D89DB-6297-3DFB-9BB1-A933D6363F65}"/>
              </a:ext>
            </a:extLst>
          </p:cNvPr>
          <p:cNvSpPr txBox="1">
            <a:spLocks/>
          </p:cNvSpPr>
          <p:nvPr/>
        </p:nvSpPr>
        <p:spPr>
          <a:xfrm>
            <a:off x="1547664" y="1704665"/>
            <a:ext cx="7339978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Jeżeli podatnik wbrew obowiązkowi:</a:t>
            </a:r>
          </a:p>
          <a:p>
            <a:pPr marL="800100" lvl="1" indent="-342900">
              <a:buFont typeface="+mj-lt"/>
              <a:buAutoNum type="arabicPeriod"/>
            </a:pPr>
            <a:r>
              <a:rPr lang="pl-PL" sz="1600" dirty="0"/>
              <a:t>nie wystawił faktury ustrukturyzowanej przy użyciu </a:t>
            </a:r>
            <a:r>
              <a:rPr lang="pl-PL" sz="1600" dirty="0" err="1"/>
              <a:t>KSeF</a:t>
            </a:r>
            <a:r>
              <a:rPr lang="pl-PL" sz="1600" dirty="0"/>
              <a:t>,</a:t>
            </a:r>
          </a:p>
          <a:p>
            <a:pPr marL="800100" lvl="1" indent="-342900">
              <a:buFont typeface="+mj-lt"/>
              <a:buAutoNum type="arabicPeriod"/>
            </a:pPr>
            <a:r>
              <a:rPr lang="pl-PL" sz="1600" dirty="0"/>
              <a:t>w okresie trwania awarii </a:t>
            </a:r>
            <a:r>
              <a:rPr lang="pl-PL" sz="1600" dirty="0" err="1"/>
              <a:t>KSeF</a:t>
            </a:r>
            <a:r>
              <a:rPr lang="pl-PL" sz="1600" dirty="0"/>
              <a:t> albo niedostępności </a:t>
            </a:r>
            <a:r>
              <a:rPr lang="pl-PL" sz="1600" dirty="0" err="1"/>
              <a:t>KSeF</a:t>
            </a:r>
            <a:r>
              <a:rPr lang="pl-PL" sz="1600" dirty="0"/>
              <a:t>, albo w przypadku gdy podatnik stosuje tryb offline24, wystawił fakturę niezgodnie z udostępnionym wzorem,</a:t>
            </a:r>
          </a:p>
          <a:p>
            <a:pPr marL="800100" lvl="1" indent="-342900">
              <a:buFont typeface="+mj-lt"/>
              <a:buAutoNum type="arabicPeriod"/>
            </a:pPr>
            <a:r>
              <a:rPr lang="pl-PL" sz="1600" dirty="0"/>
              <a:t>nie przesłał w wymaganym terminie do </a:t>
            </a:r>
            <a:r>
              <a:rPr lang="pl-PL" sz="1600" dirty="0" err="1"/>
              <a:t>KSeF</a:t>
            </a:r>
            <a:r>
              <a:rPr lang="pl-PL" sz="1600" dirty="0"/>
              <a:t> faktury wystawionej w okresie awarii, niedostępności </a:t>
            </a:r>
            <a:r>
              <a:rPr lang="pl-PL" sz="1600" dirty="0" err="1"/>
              <a:t>KSeF</a:t>
            </a:r>
            <a:r>
              <a:rPr lang="pl-PL" sz="1600" dirty="0"/>
              <a:t> lub faktury wystawionej w trybie offline24</a:t>
            </a:r>
          </a:p>
          <a:p>
            <a:pPr marL="0" indent="0">
              <a:buNone/>
            </a:pPr>
            <a:r>
              <a:rPr lang="pl-PL" dirty="0"/>
              <a:t>– naczelnik US nakłada, w drodze decyzji, na podatnika karę pieniężną w wysokości do 100% kwoty podatku wykazanego na tej fakturze wystawionej poza </a:t>
            </a:r>
            <a:r>
              <a:rPr lang="pl-PL" dirty="0" err="1"/>
              <a:t>KSeF</a:t>
            </a:r>
            <a:r>
              <a:rPr lang="pl-PL" dirty="0"/>
              <a:t>, a w przypadku faktury bez wykazanego podatku – karę pieniężną w wysokości do 18,7% kwoty należności ogółem wykazanej na tej fakturze wystawionej poza </a:t>
            </a:r>
            <a:r>
              <a:rPr lang="pl-PL" dirty="0" err="1"/>
              <a:t>KSeF</a:t>
            </a:r>
            <a:r>
              <a:rPr lang="pl-PL" dirty="0"/>
              <a:t>.</a:t>
            </a:r>
          </a:p>
          <a:p>
            <a:endParaRPr lang="pl-PL" sz="1400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4B4B9A41-26E4-C03B-3BD0-35344EB3B5C6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33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27071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0ADFA-3C9F-80B6-E527-E3F235B86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7BA2A4-F8AC-1E8B-B98E-840B04903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746472"/>
            <a:ext cx="7267970" cy="522288"/>
          </a:xfrm>
        </p:spPr>
        <p:txBody>
          <a:bodyPr anchor="t">
            <a:noAutofit/>
          </a:bodyPr>
          <a:lstStyle/>
          <a:p>
            <a:r>
              <a:rPr lang="pl-PL" dirty="0"/>
              <a:t>Niestosowanie obowiązkowego </a:t>
            </a:r>
            <a:r>
              <a:rPr lang="pl-PL" dirty="0" err="1"/>
              <a:t>KSeF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B95207FD-D26D-BFB2-38D5-28859C665AC2}"/>
              </a:ext>
            </a:extLst>
          </p:cNvPr>
          <p:cNvSpPr txBox="1">
            <a:spLocks/>
          </p:cNvSpPr>
          <p:nvPr/>
        </p:nvSpPr>
        <p:spPr>
          <a:xfrm>
            <a:off x="1619672" y="2076872"/>
            <a:ext cx="7267970" cy="84807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dirty="0"/>
              <a:t>W przypadku niedopełnienia przez podatnika obowiązku wystawiania faktur przy użyciu </a:t>
            </a:r>
            <a:r>
              <a:rPr lang="pl-PL" sz="2000" dirty="0" err="1"/>
              <a:t>KSeF</a:t>
            </a:r>
            <a:r>
              <a:rPr lang="pl-PL" sz="2000" dirty="0"/>
              <a:t>, obowiązku terminowego przesłania do </a:t>
            </a:r>
            <a:r>
              <a:rPr lang="pl-PL" sz="2000" dirty="0" err="1"/>
              <a:t>KSeF</a:t>
            </a:r>
            <a:r>
              <a:rPr lang="pl-PL" sz="2000" dirty="0"/>
              <a:t> faktury wystawionej w trybie offline24, offline lub faktury wystawionej w trakcie awarii, </a:t>
            </a:r>
            <a:r>
              <a:rPr lang="pl-PL" sz="2000" b="1" dirty="0">
                <a:solidFill>
                  <a:schemeClr val="accent1"/>
                </a:solidFill>
              </a:rPr>
              <a:t>nie</a:t>
            </a:r>
            <a:r>
              <a:rPr lang="pl-PL" sz="2000" dirty="0"/>
              <a:t> wszczyna się postępowania w sprawach o przestępstwa skarbowe lub wykroczenia skarbowe.</a:t>
            </a:r>
          </a:p>
          <a:p>
            <a:r>
              <a:rPr lang="pl-PL" sz="2000" dirty="0"/>
              <a:t>Przepisy o sankcjach wejdą w życie od </a:t>
            </a:r>
            <a:r>
              <a:rPr lang="pl-PL" sz="2000" b="1" dirty="0">
                <a:solidFill>
                  <a:schemeClr val="accent1"/>
                </a:solidFill>
              </a:rPr>
              <a:t>1.01.2027 r. </a:t>
            </a:r>
            <a:r>
              <a:rPr lang="pl-PL" sz="2000" dirty="0"/>
              <a:t>(art. 23 pkt 4 ustawy nowelizującej z 16.06.2023 r.).</a:t>
            </a:r>
          </a:p>
          <a:p>
            <a:endParaRPr lang="pl-PL" sz="1400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5CAF77D5-CA2F-E725-7F0E-CF17011E383C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34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06666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11CA2-83AE-E8A2-5DB8-548E8554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2E5E15-9F97-A40F-F649-AD5B51690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4" y="746472"/>
            <a:ext cx="7628008" cy="522288"/>
          </a:xfrm>
        </p:spPr>
        <p:txBody>
          <a:bodyPr anchor="t">
            <a:noAutofit/>
          </a:bodyPr>
          <a:lstStyle/>
          <a:p>
            <a:r>
              <a:rPr lang="pl-PL" dirty="0"/>
              <a:t>Przechowywanie faktur w </a:t>
            </a:r>
            <a:r>
              <a:rPr lang="pl-PL" dirty="0" err="1"/>
              <a:t>KSeF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65D87DD8-B444-C2B4-E0BF-F8805998B564}"/>
              </a:ext>
            </a:extLst>
          </p:cNvPr>
          <p:cNvSpPr txBox="1">
            <a:spLocks/>
          </p:cNvSpPr>
          <p:nvPr/>
        </p:nvSpPr>
        <p:spPr>
          <a:xfrm>
            <a:off x="1403648" y="2076872"/>
            <a:ext cx="7483994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2000" dirty="0"/>
              <a:t>Faktury ustrukturyzowane oraz faktury wystawione w trybie offline24, offline lub faktury wystawione w trakcie awarii po przesłaniu ich do </a:t>
            </a:r>
            <a:r>
              <a:rPr lang="pl-PL" sz="2000" dirty="0" err="1"/>
              <a:t>KSeF</a:t>
            </a:r>
            <a:r>
              <a:rPr lang="pl-PL" sz="2000" dirty="0"/>
              <a:t> są przechowywane w </a:t>
            </a:r>
            <a:r>
              <a:rPr lang="pl-PL" sz="2000" dirty="0" err="1"/>
              <a:t>KSeF</a:t>
            </a:r>
            <a:r>
              <a:rPr lang="pl-PL" sz="2000" dirty="0"/>
              <a:t> przez okres </a:t>
            </a:r>
            <a:r>
              <a:rPr lang="pl-PL" sz="2000" b="1" dirty="0">
                <a:solidFill>
                  <a:schemeClr val="accent1"/>
                </a:solidFill>
              </a:rPr>
              <a:t>10 lat</a:t>
            </a:r>
            <a:r>
              <a:rPr lang="pl-PL" sz="2000" dirty="0"/>
              <a:t>, licząc od końca roku, w którym zostały wystawione. </a:t>
            </a:r>
          </a:p>
          <a:p>
            <a:pPr>
              <a:defRPr/>
            </a:pPr>
            <a:r>
              <a:rPr lang="pl-PL" sz="2000" dirty="0"/>
              <a:t>Jeżeli wyżej wskazany okres przechowywania faktur upłynie przed upływem terminu przedawnienia zobowiązania podatkowego, podatnik przechowuje te faktury poza </a:t>
            </a:r>
            <a:r>
              <a:rPr lang="pl-PL" sz="2000" dirty="0" err="1"/>
              <a:t>KSeF</a:t>
            </a:r>
            <a:r>
              <a:rPr lang="pl-PL" sz="2000" dirty="0"/>
              <a:t> do czasu upływu terminu przedawnienia zobowiązania podatkowego. 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F07DBB76-4C61-8CA8-0421-192A4F1F4CDE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35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73377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C4972-18F2-3762-00FF-297B539B8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35DCA7-B95D-06AF-75B8-AF57EC21C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746472"/>
            <a:ext cx="7339978" cy="522288"/>
          </a:xfrm>
        </p:spPr>
        <p:txBody>
          <a:bodyPr anchor="t">
            <a:noAutofit/>
          </a:bodyPr>
          <a:lstStyle/>
          <a:p>
            <a:r>
              <a:rPr lang="pl-PL" dirty="0"/>
              <a:t>Faktura korygująca zmniejszająca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55A05B0E-A1DE-4DB8-FA4E-F681073FF5BE}"/>
              </a:ext>
            </a:extLst>
          </p:cNvPr>
          <p:cNvSpPr txBox="1">
            <a:spLocks/>
          </p:cNvSpPr>
          <p:nvPr/>
        </p:nvSpPr>
        <p:spPr>
          <a:xfrm>
            <a:off x="1547664" y="2177528"/>
            <a:ext cx="7339978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1800" dirty="0"/>
              <a:t>W przypadku udzielenia rabatów posprzedażnych, zwrotów towarów, zwrotów zaliczki lub stwierdzenia pomyłki w kwocie VAT na fakturze, obniżenia podstawy opodatkowania, w stosunku do podstawy określonej na wystawionej fakturze z wykazanym podatkiem VAT, dokonuje się za okres rozliczeniowy, w którym podatnik </a:t>
            </a:r>
            <a:r>
              <a:rPr lang="pl-PL" sz="1800" b="1" dirty="0">
                <a:solidFill>
                  <a:schemeClr val="accent1"/>
                </a:solidFill>
              </a:rPr>
              <a:t>wystawił fakturę korygującą w postaci faktury ustrukturyzowanej</a:t>
            </a:r>
            <a:r>
              <a:rPr lang="pl-PL" sz="1800" dirty="0"/>
              <a:t>. </a:t>
            </a:r>
          </a:p>
          <a:p>
            <a:pPr>
              <a:defRPr/>
            </a:pPr>
            <a:r>
              <a:rPr lang="pl-PL" sz="1800" dirty="0"/>
              <a:t>Jeżeli podatnik wystawił fakturę korygującą </a:t>
            </a:r>
            <a:r>
              <a:rPr lang="pl-PL" sz="1800" b="1" dirty="0">
                <a:solidFill>
                  <a:schemeClr val="accent1"/>
                </a:solidFill>
              </a:rPr>
              <a:t>inną</a:t>
            </a:r>
            <a:r>
              <a:rPr lang="pl-PL" sz="1800" dirty="0"/>
              <a:t> niż faktura ustrukturyzowana, obniżenia podstawy opodatkowania, w stosunku do podstawy określonej na wystawionej fakturze z wykazanym podatkiem, dokonuje się za okres rozliczeniowy, w którym podatnik otrzymał </a:t>
            </a:r>
            <a:r>
              <a:rPr lang="pl-PL" sz="1800" b="1" dirty="0">
                <a:solidFill>
                  <a:schemeClr val="accent1"/>
                </a:solidFill>
              </a:rPr>
              <a:t>potwierdzenie otrzymania faktury korygującej </a:t>
            </a:r>
            <a:r>
              <a:rPr lang="pl-PL" sz="1800" dirty="0"/>
              <a:t>przez nabywcę towaru lub usługi.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BF2C4D92-E8B7-34CC-457A-CA68C2CDC8BB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36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55289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8F334-723B-22EA-5648-FF048F4CC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5A8A94-65B4-8F72-DEC7-6F859C06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746472"/>
            <a:ext cx="7772026" cy="522288"/>
          </a:xfrm>
        </p:spPr>
        <p:txBody>
          <a:bodyPr anchor="t">
            <a:noAutofit/>
          </a:bodyPr>
          <a:lstStyle/>
          <a:p>
            <a:r>
              <a:rPr lang="pl-PL" dirty="0"/>
              <a:t>Faktura korygująca zmniejszająca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43C099F1-3D2E-5587-CE74-1E9C05F43FB5}"/>
              </a:ext>
            </a:extLst>
          </p:cNvPr>
          <p:cNvSpPr txBox="1">
            <a:spLocks/>
          </p:cNvSpPr>
          <p:nvPr/>
        </p:nvSpPr>
        <p:spPr>
          <a:xfrm>
            <a:off x="1115616" y="1844824"/>
            <a:ext cx="7772026" cy="227692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1800" dirty="0"/>
              <a:t>Warunku posiadania potwierdzenia otrzymania faktury korygującej przez nabywcę towaru lub usługi </a:t>
            </a:r>
            <a:r>
              <a:rPr lang="pl-PL" sz="1800" b="1" dirty="0">
                <a:solidFill>
                  <a:schemeClr val="accent1"/>
                </a:solidFill>
              </a:rPr>
              <a:t>nie</a:t>
            </a:r>
            <a:r>
              <a:rPr lang="pl-PL" sz="1800" dirty="0"/>
              <a:t> stosuje się w przypadku: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800" dirty="0"/>
              <a:t>eksportu towarów i WDT,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800" dirty="0"/>
              <a:t>dostawy towarów i świadczenia usług, dla których miejsce opodatkowania znajduje się poza terytorium kraju,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1800" dirty="0"/>
              <a:t>sprzedaży: energii elektrycznej, cieplnej lub chłodniczej, gazu przewodowego, usług dystrybucji energii elektrycznej, cieplnej lub chłodniczej, usług dystrybucji gazu przewodowego, usług telekomunikacyjnych oraz usług wymienionych w poz. 24-37, 50 i 51 załącznika nr 3 do ustawy o VAT,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2448DACF-4476-EBAE-2B53-95B44A71EF80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37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56914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C67ACC-A6BB-243F-EF20-796102BE2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F8AA2B-8D0C-4460-C9A2-13F265205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746472"/>
            <a:ext cx="7483994" cy="522288"/>
          </a:xfrm>
        </p:spPr>
        <p:txBody>
          <a:bodyPr anchor="t">
            <a:noAutofit/>
          </a:bodyPr>
          <a:lstStyle/>
          <a:p>
            <a:r>
              <a:rPr lang="pl-PL" dirty="0"/>
              <a:t>Faktura korygująca zmniejszająca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154F5B10-B2AC-98F8-4721-A7D4D2E234FC}"/>
              </a:ext>
            </a:extLst>
          </p:cNvPr>
          <p:cNvSpPr txBox="1">
            <a:spLocks/>
          </p:cNvSpPr>
          <p:nvPr/>
        </p:nvSpPr>
        <p:spPr>
          <a:xfrm>
            <a:off x="1331640" y="2076872"/>
            <a:ext cx="7556002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>
              <a:buFont typeface="+mj-lt"/>
              <a:buAutoNum type="arabicPeriod" startAt="4"/>
              <a:defRPr/>
            </a:pPr>
            <a:r>
              <a:rPr lang="pl-PL" sz="1800" dirty="0"/>
              <a:t>gdy podatnik nie uzyskał potwierdzenia otrzymania faktury korygującej przez nabywcę towaru lub usługi mimo udokumentowanej próby doręczenia faktury korygującej i z posiadanej dokumentacji wynika, że nabywca towaru lub usługi wie, że transakcja została zrealizowana zgodnie z warunkami określonymi na fakturze korygującej (obniżenia podstawy opodatkowania dokonuje się nie wcześniej niż za okres rozliczeniowy, w którym zostały łącznie spełnione wymienione tu przesłanki).</a:t>
            </a:r>
          </a:p>
          <a:p>
            <a:pPr lvl="1">
              <a:defRPr/>
            </a:pPr>
            <a:r>
              <a:rPr lang="pl-PL" sz="1800" dirty="0"/>
              <a:t>Pkt 4 nie stosuje się w przypadku, gdy podatnik miał obowiązek przesłania faktury korygującej do </a:t>
            </a:r>
            <a:r>
              <a:rPr lang="pl-PL" sz="1800" dirty="0" err="1"/>
              <a:t>KSeF</a:t>
            </a:r>
            <a:r>
              <a:rPr lang="pl-PL" sz="1800" dirty="0"/>
              <a:t>.</a:t>
            </a:r>
          </a:p>
          <a:p>
            <a:pPr marL="342900" indent="-342900">
              <a:buFont typeface="+mj-lt"/>
              <a:buAutoNum type="arabicPeriod" startAt="4"/>
              <a:defRPr/>
            </a:pPr>
            <a:endParaRPr lang="pl-PL" sz="1400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EBA7645C-549F-8312-3B42-486D63A57DF1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38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20716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C6D86-BF7D-D74B-D2D7-48B8CDC83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C46270-CC19-D19E-15AA-25E14ECA4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746472"/>
            <a:ext cx="7483994" cy="522288"/>
          </a:xfrm>
        </p:spPr>
        <p:txBody>
          <a:bodyPr anchor="t">
            <a:noAutofit/>
          </a:bodyPr>
          <a:lstStyle/>
          <a:p>
            <a:r>
              <a:rPr lang="pl-PL" dirty="0"/>
              <a:t>Faktura korygująca zmniejszająca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D4F816F8-808C-3CBD-EC7C-1BD9CAAD1373}"/>
              </a:ext>
            </a:extLst>
          </p:cNvPr>
          <p:cNvSpPr txBox="1">
            <a:spLocks/>
          </p:cNvSpPr>
          <p:nvPr/>
        </p:nvSpPr>
        <p:spPr>
          <a:xfrm>
            <a:off x="1187624" y="1988840"/>
            <a:ext cx="7700018" cy="213290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2000" dirty="0"/>
              <a:t>Jeżeli podatnik wystawił fakturę korygującą w trybie offline24 lub offline na rzecz nabywcy, o którym mowa w art. 106gb ust. 4 pkt 2–6 (tj. nabywcy zagranicznego, nabywcy, który nie posługuje się nr NIP lub na rzecz konsumenta), i udostępnił ją temu nabywcy w sposób inny niż przy użyciu </a:t>
            </a:r>
            <a:r>
              <a:rPr lang="pl-PL" sz="2000" dirty="0" err="1"/>
              <a:t>KSeF</a:t>
            </a:r>
            <a:r>
              <a:rPr lang="pl-PL" sz="2000" dirty="0"/>
              <a:t> lub jeżeli podatnik wystawił fakturę korygującą w trybie awaryjnym i udostępnił ją nabywcy w sposób inny niż przy użyciu </a:t>
            </a:r>
            <a:r>
              <a:rPr lang="pl-PL" sz="2000" dirty="0" err="1"/>
              <a:t>KSeF</a:t>
            </a:r>
            <a:r>
              <a:rPr lang="pl-PL" sz="2000" dirty="0"/>
              <a:t>, obniżenia podstawy opodatkowania, w stosunku do podstawy określonej na wystawionej fakturze z wykazanym podatkiem, można dokonać w rozliczeniu za okres rozliczeniowy, w którym podatnik </a:t>
            </a:r>
            <a:r>
              <a:rPr lang="pl-PL" sz="2000" b="1" dirty="0">
                <a:solidFill>
                  <a:schemeClr val="accent1"/>
                </a:solidFill>
              </a:rPr>
              <a:t>przesłał fakturę korygującą do </a:t>
            </a:r>
            <a:r>
              <a:rPr lang="pl-PL" sz="2000" b="1" dirty="0" err="1">
                <a:solidFill>
                  <a:schemeClr val="accent1"/>
                </a:solidFill>
              </a:rPr>
              <a:t>KSeF</a:t>
            </a:r>
            <a:r>
              <a:rPr lang="pl-PL" sz="2000" dirty="0"/>
              <a:t>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DBE02AD3-24E7-5074-86EE-52EFC6F72FE2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39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5243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47E26-1CF2-F69E-E029-B0B245FC7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CF1B33-795A-4A11-63A2-A20BCE516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705" y="746472"/>
            <a:ext cx="6985469" cy="522288"/>
          </a:xfrm>
        </p:spPr>
        <p:txBody>
          <a:bodyPr anchor="t">
            <a:noAutofit/>
          </a:bodyPr>
          <a:lstStyle/>
          <a:p>
            <a:r>
              <a:rPr lang="pl-PL" sz="2800" dirty="0"/>
              <a:t>Obowiązkowy Krajowy System e-Faktur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D3056FAC-E0F7-B6F0-3BA1-F236AF9BFFD5}"/>
              </a:ext>
            </a:extLst>
          </p:cNvPr>
          <p:cNvSpPr txBox="1">
            <a:spLocks/>
          </p:cNvSpPr>
          <p:nvPr/>
        </p:nvSpPr>
        <p:spPr>
          <a:xfrm>
            <a:off x="1907705" y="1556792"/>
            <a:ext cx="6876759" cy="309634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pl-PL" sz="2400" dirty="0"/>
              <a:t>Ustawa z 9.05.2024 r. zmieniająca ustawę o zmianie ustawy o podatku     od towarów i usług oraz niektórych innych ustaw, Dz. U. 2024 r., poz. 852.</a:t>
            </a:r>
          </a:p>
          <a:p>
            <a:pPr>
              <a:lnSpc>
                <a:spcPct val="100000"/>
              </a:lnSpc>
              <a:defRPr/>
            </a:pPr>
            <a:r>
              <a:rPr lang="pl-PL" sz="2400" dirty="0"/>
              <a:t>Przesunięcie podstawowego terminu wejścia w życie nowelizacji ustawy    o VAT na 1.02.2026 r.   </a:t>
            </a:r>
          </a:p>
          <a:p>
            <a:pPr>
              <a:lnSpc>
                <a:spcPct val="100000"/>
              </a:lnSpc>
              <a:defRPr/>
            </a:pPr>
            <a:r>
              <a:rPr lang="pl-PL" sz="2400" dirty="0"/>
              <a:t>Przesunięcie daty obligatoryjnego </a:t>
            </a:r>
            <a:r>
              <a:rPr lang="pl-PL" sz="2400" dirty="0" err="1"/>
              <a:t>KSeF</a:t>
            </a:r>
            <a:r>
              <a:rPr lang="pl-PL" sz="2400" dirty="0"/>
              <a:t> na </a:t>
            </a:r>
            <a:r>
              <a:rPr lang="pl-PL" sz="2400" b="1" dirty="0">
                <a:solidFill>
                  <a:schemeClr val="accent1"/>
                </a:solidFill>
              </a:rPr>
              <a:t>1.02.2026 r.</a:t>
            </a:r>
          </a:p>
          <a:p>
            <a:pPr>
              <a:lnSpc>
                <a:spcPct val="100000"/>
              </a:lnSpc>
              <a:defRPr/>
            </a:pPr>
            <a:r>
              <a:rPr lang="pl-PL" sz="2400" dirty="0"/>
              <a:t>Konieczność dostosowania systemów finansowo-księgowych oraz procesów biznesowych.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2CB7478F-C7AA-8788-E527-DCF1FB90DA85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4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832839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C0428-9EFA-DF40-788E-966535C55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19CAC0-BC7C-A5BB-3AD4-6DEAE772E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746472"/>
            <a:ext cx="7772026" cy="522288"/>
          </a:xfrm>
        </p:spPr>
        <p:txBody>
          <a:bodyPr anchor="t">
            <a:noAutofit/>
          </a:bodyPr>
          <a:lstStyle/>
          <a:p>
            <a:r>
              <a:rPr lang="pl-PL" dirty="0"/>
              <a:t>Faktura korygująca zmniejszająca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A3319917-2192-204F-FFEB-C206A3F384E2}"/>
              </a:ext>
            </a:extLst>
          </p:cNvPr>
          <p:cNvSpPr txBox="1">
            <a:spLocks/>
          </p:cNvSpPr>
          <p:nvPr/>
        </p:nvSpPr>
        <p:spPr>
          <a:xfrm>
            <a:off x="1331640" y="2076872"/>
            <a:ext cx="7556002" cy="358437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2800" dirty="0"/>
              <a:t>Jeżeli podatnik wystawił fakturę w trybie offline24, offline lub w trybie awaryjnym, i udostępnił ją nabywcy przy użyciu </a:t>
            </a:r>
            <a:r>
              <a:rPr lang="pl-PL" sz="2800" dirty="0" err="1"/>
              <a:t>KSeF</a:t>
            </a:r>
            <a:r>
              <a:rPr lang="pl-PL" sz="2800" dirty="0"/>
              <a:t>, obniżenia podstawy opodatkowania, w stosunku do podstawy określonej na wystawionej fakturze z wykazanym podatkiem, dokonuje się w rozliczeniu za okres rozliczeniowy, w którym podatnik </a:t>
            </a:r>
            <a:r>
              <a:rPr lang="pl-PL" sz="2800" b="1" dirty="0">
                <a:solidFill>
                  <a:schemeClr val="accent1"/>
                </a:solidFill>
              </a:rPr>
              <a:t>przesłał fakturę korygującą do </a:t>
            </a:r>
            <a:r>
              <a:rPr lang="pl-PL" sz="2800" b="1" dirty="0" err="1">
                <a:solidFill>
                  <a:schemeClr val="accent1"/>
                </a:solidFill>
              </a:rPr>
              <a:t>KSeF</a:t>
            </a:r>
            <a:r>
              <a:rPr lang="pl-PL" sz="2800" dirty="0"/>
              <a:t>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7065072D-7CA7-C989-9C64-7730F28A26D8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40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02712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55154-0EA0-602E-D30B-A8F03D6C5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5A3782-E175-D926-EB3F-3CF117007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746472"/>
            <a:ext cx="7411986" cy="522288"/>
          </a:xfrm>
        </p:spPr>
        <p:txBody>
          <a:bodyPr anchor="t">
            <a:noAutofit/>
          </a:bodyPr>
          <a:lstStyle/>
          <a:p>
            <a:r>
              <a:rPr lang="pl-PL" dirty="0"/>
              <a:t>Faktura korygująca zmniejszająca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E9220D08-4511-A2CE-3CEC-2F6E304791B0}"/>
              </a:ext>
            </a:extLst>
          </p:cNvPr>
          <p:cNvSpPr txBox="1">
            <a:spLocks/>
          </p:cNvSpPr>
          <p:nvPr/>
        </p:nvSpPr>
        <p:spPr>
          <a:xfrm>
            <a:off x="1547664" y="2076872"/>
            <a:ext cx="7339978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2000" dirty="0"/>
              <a:t>W przypadku obniżenia podstawy opodatkowania w związku z otrzymaniem rabatów posprzedażnych, zwrotem towarów, zwrotem zaliczki lub stwierdzenia pomyłki w kwocie VAT na fakturze, </a:t>
            </a:r>
            <a:r>
              <a:rPr lang="pl-PL" sz="2000" b="1" dirty="0">
                <a:solidFill>
                  <a:schemeClr val="accent1"/>
                </a:solidFill>
              </a:rPr>
              <a:t>nabywca</a:t>
            </a:r>
            <a:r>
              <a:rPr lang="pl-PL" sz="2000" dirty="0"/>
              <a:t> towaru lub usługi jest obowiązany do zmniejszenia kwoty podatku naliczonego w rozliczeniu za okres, w którym </a:t>
            </a:r>
            <a:r>
              <a:rPr lang="pl-PL" sz="2000" b="1" dirty="0">
                <a:solidFill>
                  <a:schemeClr val="accent1"/>
                </a:solidFill>
              </a:rPr>
              <a:t>otrzymał fakturę korygującą. </a:t>
            </a:r>
          </a:p>
          <a:p>
            <a:pPr>
              <a:defRPr/>
            </a:pPr>
            <a:r>
              <a:rPr lang="pl-PL" sz="2000" dirty="0"/>
              <a:t>Jeżeli podatnik nie obniżył kwoty podatku należnego o kwotę podatku naliczonego określonego na fakturze, której korekta dotyczy, a prawo do takiego obniżenia mu przysługuje, zmniejszenie kwoty podatku naliczonego uwzględnia się w rozliczeniu za okres, w którym podatnik dokonuje tego obniżenia.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C08FBAAE-9998-2ACB-5779-44A454786AE7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41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45491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4250F-27CA-6FEF-EB23-507F681B3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6329B4-26FC-2484-9F92-09DF3B8C5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5" y="746472"/>
            <a:ext cx="7628008" cy="522288"/>
          </a:xfrm>
        </p:spPr>
        <p:txBody>
          <a:bodyPr anchor="t">
            <a:noAutofit/>
          </a:bodyPr>
          <a:lstStyle/>
          <a:p>
            <a:r>
              <a:rPr lang="pl-PL" sz="2400" dirty="0"/>
              <a:t>Pozostałe zmiany w podatku VAT od 1.02.2026 r.</a:t>
            </a:r>
            <a:endParaRPr lang="pl-PL" sz="2400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7A15734-1E64-55CF-FA13-22FAE6007081}"/>
              </a:ext>
            </a:extLst>
          </p:cNvPr>
          <p:cNvSpPr txBox="1">
            <a:spLocks/>
          </p:cNvSpPr>
          <p:nvPr/>
        </p:nvSpPr>
        <p:spPr>
          <a:xfrm>
            <a:off x="1475656" y="1628800"/>
            <a:ext cx="7411986" cy="345638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2000" b="1" dirty="0">
                <a:solidFill>
                  <a:schemeClr val="accent1"/>
                </a:solidFill>
              </a:rPr>
              <a:t>Likwidacja</a:t>
            </a:r>
            <a:r>
              <a:rPr lang="pl-PL" sz="2000" dirty="0"/>
              <a:t> możliwości wystawiania </a:t>
            </a:r>
            <a:r>
              <a:rPr lang="pl-PL" sz="2000" b="1" dirty="0">
                <a:solidFill>
                  <a:schemeClr val="accent1"/>
                </a:solidFill>
              </a:rPr>
              <a:t>not korygujących</a:t>
            </a:r>
            <a:r>
              <a:rPr lang="pl-PL" sz="2000" dirty="0"/>
              <a:t>.</a:t>
            </a:r>
          </a:p>
          <a:p>
            <a:pPr>
              <a:defRPr/>
            </a:pPr>
            <a:r>
              <a:rPr lang="pl-PL" sz="2000" dirty="0"/>
              <a:t>Zmiany w systemie kaucyjnym.</a:t>
            </a:r>
          </a:p>
          <a:p>
            <a:pPr>
              <a:defRPr/>
            </a:pPr>
            <a:r>
              <a:rPr lang="pl-PL" sz="2000" dirty="0"/>
              <a:t>Od 1.02.2026 r. podstawowy termin na zwrot różnicy podatku VAT ma wynosić </a:t>
            </a:r>
            <a:r>
              <a:rPr lang="pl-PL" sz="2000" b="1" dirty="0">
                <a:solidFill>
                  <a:schemeClr val="accent1"/>
                </a:solidFill>
              </a:rPr>
              <a:t>40 dni </a:t>
            </a:r>
            <a:r>
              <a:rPr lang="pl-PL" sz="2000" dirty="0"/>
              <a:t>od dnia złożenia rozliczenia przez podatnika (art. 87 ust. 2 ustawy o VAT).</a:t>
            </a:r>
          </a:p>
          <a:p>
            <a:pPr>
              <a:defRPr/>
            </a:pPr>
            <a:r>
              <a:rPr lang="pl-PL" sz="2000" dirty="0"/>
              <a:t>Nowy termin będzie stosowany do okresów rozliczeniowych przypadających począwszy od dnia 1.02.2026 r. (art. 12 ustawy nowelizującej z 16.06.2023 r.).</a:t>
            </a:r>
          </a:p>
          <a:p>
            <a:pPr>
              <a:defRPr/>
            </a:pPr>
            <a:r>
              <a:rPr lang="pl-PL" sz="2000" dirty="0"/>
              <a:t>Nadal mają obowiązywać przepisy o przyspieszonych terminach na zwrot VAT (25 dni, 15 dni) – przy spełnieniu dodatkowych warunków.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7CFEBAA6-D6DD-8B78-FBD3-AEF45557D43C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42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0454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D2007-5D51-17F1-DDE1-38AAAAD19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620B14-6EA1-A7BD-0BE9-E6EA460FC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3" y="746472"/>
            <a:ext cx="7628009" cy="522288"/>
          </a:xfrm>
        </p:spPr>
        <p:txBody>
          <a:bodyPr anchor="t">
            <a:noAutofit/>
          </a:bodyPr>
          <a:lstStyle/>
          <a:p>
            <a:r>
              <a:rPr lang="pl-PL" sz="2800" dirty="0"/>
              <a:t>Nowy limit zwolnienia z VAT od 2026 r.</a:t>
            </a:r>
            <a:endParaRPr lang="pl-PL" sz="2800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652088C2-CFAC-880C-0AA6-CD3D0B2A3EAF}"/>
              </a:ext>
            </a:extLst>
          </p:cNvPr>
          <p:cNvSpPr txBox="1">
            <a:spLocks/>
          </p:cNvSpPr>
          <p:nvPr/>
        </p:nvSpPr>
        <p:spPr>
          <a:xfrm>
            <a:off x="1403648" y="1484808"/>
            <a:ext cx="7483994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pl-PL" sz="2400" dirty="0"/>
              <a:t>Podniesienie wartości limitu sprzedaży netto (w poprzednim oraz bieżącym roku podatkowym) do kwoty </a:t>
            </a:r>
            <a:r>
              <a:rPr lang="pl-PL" sz="2400" b="1" dirty="0">
                <a:solidFill>
                  <a:schemeClr val="accent1"/>
                </a:solidFill>
              </a:rPr>
              <a:t>240 000,00 zł </a:t>
            </a:r>
            <a:r>
              <a:rPr lang="pl-PL" sz="2400" dirty="0"/>
              <a:t>(art. 113 w ust. 1 ustawy o VAT.</a:t>
            </a:r>
          </a:p>
          <a:p>
            <a:pPr>
              <a:lnSpc>
                <a:spcPct val="100000"/>
              </a:lnSpc>
              <a:defRPr/>
            </a:pPr>
            <a:r>
              <a:rPr lang="pl-PL" sz="2400" dirty="0"/>
              <a:t>Polscy podatnicy oraz zagraniczny drobni przedsiębiorcy z innych krajów UE, u których wartość sprzedaży w 2025 r. była wyższa niż 200 000,00 zł i nie przekroczyła 240 000,00 zł, mogą skorzystać ze zwolnienia z VAT na nowych zasadach.</a:t>
            </a:r>
          </a:p>
          <a:p>
            <a:pPr>
              <a:lnSpc>
                <a:spcPct val="100000"/>
              </a:lnSpc>
              <a:defRPr/>
            </a:pPr>
            <a:r>
              <a:rPr lang="pl-PL" sz="2400" dirty="0"/>
              <a:t>Ustawa z 24.06.2025 r. o zmianie ustawy o podatku VAT (Dz. U. z 2025 r. poz. 896), która wchodzi w życie z dniem 1.01.2026 r.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1115E9D7-58DE-6132-3DDB-F05E212A8EAF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43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91093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B1F9F-15DF-1182-4329-7FCC96BFF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12926E-ACD2-450D-EC2D-3611DEB02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746472"/>
            <a:ext cx="7411986" cy="522288"/>
          </a:xfrm>
        </p:spPr>
        <p:txBody>
          <a:bodyPr anchor="t">
            <a:noAutofit/>
          </a:bodyPr>
          <a:lstStyle/>
          <a:p>
            <a:r>
              <a:rPr lang="pl-PL" sz="2400" dirty="0"/>
              <a:t>Miejsce świadczenia usług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A54FBBB6-4E0E-247D-B2D0-94E2BD77FC5A}"/>
              </a:ext>
            </a:extLst>
          </p:cNvPr>
          <p:cNvSpPr txBox="1">
            <a:spLocks/>
          </p:cNvSpPr>
          <p:nvPr/>
        </p:nvSpPr>
        <p:spPr>
          <a:xfrm>
            <a:off x="1475656" y="1412776"/>
            <a:ext cx="7411986" cy="259228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1800" dirty="0"/>
              <a:t>Miejscem świadczenia </a:t>
            </a:r>
            <a:r>
              <a:rPr lang="pl-PL" sz="1800" b="1" dirty="0">
                <a:solidFill>
                  <a:schemeClr val="accent1"/>
                </a:solidFill>
              </a:rPr>
              <a:t>usług wstępu </a:t>
            </a:r>
            <a:r>
              <a:rPr lang="pl-PL" sz="1800" dirty="0"/>
              <a:t>na imprezy kulturalne, artystyczne, sportowe, naukowe, edukacyjne, rozrywkowe lub podobne, takie jak targi i wystawy, oraz usług pomocniczych związanych z usługami wstępu na te imprezy, świadczonych na rzecz podatnika, w przypadku gdy obecność na nich nie jest wirtualna, jest miejsce, w którym te </a:t>
            </a:r>
            <a:r>
              <a:rPr lang="pl-PL" sz="1800" b="1" dirty="0">
                <a:solidFill>
                  <a:schemeClr val="accent1"/>
                </a:solidFill>
              </a:rPr>
              <a:t>imprezy faktycznie się odbywają </a:t>
            </a:r>
            <a:r>
              <a:rPr lang="pl-PL" sz="1800" dirty="0"/>
              <a:t>(art. 28g ust. 1 ustawy o VAT).</a:t>
            </a:r>
          </a:p>
          <a:p>
            <a:pPr>
              <a:defRPr/>
            </a:pPr>
            <a:r>
              <a:rPr lang="pl-PL" sz="1800" dirty="0"/>
              <a:t>W przypadku gdy </a:t>
            </a:r>
            <a:r>
              <a:rPr lang="pl-PL" sz="1800" b="1" dirty="0">
                <a:solidFill>
                  <a:schemeClr val="accent1"/>
                </a:solidFill>
              </a:rPr>
              <a:t>obecność</a:t>
            </a:r>
            <a:r>
              <a:rPr lang="pl-PL" sz="1800" dirty="0"/>
              <a:t> na ww. imprezach jest </a:t>
            </a:r>
            <a:r>
              <a:rPr lang="pl-PL" sz="1800" b="1" dirty="0">
                <a:solidFill>
                  <a:schemeClr val="accent1"/>
                </a:solidFill>
              </a:rPr>
              <a:t>wirtualna</a:t>
            </a:r>
            <a:r>
              <a:rPr lang="pl-PL" sz="1800" dirty="0"/>
              <a:t>, miejsce świadczenia usług wstępu na ww. imprezy oraz usług pomocniczych związanych z usługami wstępu na te imprezy, świadczonych na rzecz podatnika powstanie </a:t>
            </a:r>
            <a:r>
              <a:rPr lang="pl-PL" sz="1800" b="1" dirty="0">
                <a:solidFill>
                  <a:schemeClr val="accent1"/>
                </a:solidFill>
              </a:rPr>
              <a:t>na zasadach ogólnych</a:t>
            </a:r>
            <a:r>
              <a:rPr lang="pl-PL" sz="1800" dirty="0"/>
              <a:t>, tj. miejscem świadczenia będzie miejsce, w którym podatnik będący usługobiorcą posiada siedzibę działalności gospodarczej (zgodnie z art. 28b ustawy o VAT).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0423FEA8-0EF8-444B-2D46-9B467A82D1E2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44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98239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038A0F-46F6-5B83-1827-57FA53FD5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614127-1942-7B62-62CC-D5B194BBB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8" y="746472"/>
            <a:ext cx="7772024" cy="522288"/>
          </a:xfrm>
        </p:spPr>
        <p:txBody>
          <a:bodyPr anchor="t">
            <a:noAutofit/>
          </a:bodyPr>
          <a:lstStyle/>
          <a:p>
            <a:r>
              <a:rPr lang="pl-PL" sz="2400" dirty="0"/>
              <a:t>Miejsce świadczenia usług</a:t>
            </a: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46FC8900-715A-DF03-1904-50EF06108421}"/>
              </a:ext>
            </a:extLst>
          </p:cNvPr>
          <p:cNvSpPr txBox="1">
            <a:spLocks/>
          </p:cNvSpPr>
          <p:nvPr/>
        </p:nvSpPr>
        <p:spPr>
          <a:xfrm>
            <a:off x="1259632" y="1772816"/>
            <a:ext cx="7628010" cy="36004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1800" dirty="0"/>
              <a:t>Miejscem świadczenia usług w dziedzinie kultury, sztuki, sportu, nauki, edukacji, rozrywki oraz podobnych usług, takich jak targi i wystawy, oraz usług pomocniczych do tych usług, w tym świadczenia usług przez organizatorów usług w tych dziedzinach, świadczonych </a:t>
            </a:r>
            <a:r>
              <a:rPr lang="pl-PL" sz="1800" b="1" dirty="0">
                <a:solidFill>
                  <a:schemeClr val="accent1"/>
                </a:solidFill>
              </a:rPr>
              <a:t>na rzecz podmiotów niebędących podatnikami</a:t>
            </a:r>
            <a:r>
              <a:rPr lang="pl-PL" sz="1800" dirty="0"/>
              <a:t>, jest miejsce, w którym ta </a:t>
            </a:r>
            <a:r>
              <a:rPr lang="pl-PL" sz="1800" b="1" dirty="0">
                <a:solidFill>
                  <a:schemeClr val="accent1"/>
                </a:solidFill>
              </a:rPr>
              <a:t>działalność faktycznie jest wykonywana.</a:t>
            </a:r>
          </a:p>
          <a:p>
            <a:pPr>
              <a:defRPr/>
            </a:pPr>
            <a:r>
              <a:rPr lang="pl-PL" sz="1800" dirty="0"/>
              <a:t>W przypadku gdy ww. usługi dotyczą działalności, która jest transmitowana lub w inny sposób </a:t>
            </a:r>
            <a:r>
              <a:rPr lang="pl-PL" sz="1800" b="1" dirty="0">
                <a:solidFill>
                  <a:schemeClr val="accent1"/>
                </a:solidFill>
              </a:rPr>
              <a:t>udostępniana wirtualnie</a:t>
            </a:r>
            <a:r>
              <a:rPr lang="pl-PL" sz="1800" dirty="0"/>
              <a:t>, miejscem świadczenia tych usług jest miejsce, w którym podmiot niebędący podatnikiem, na rzecz którego są świadczone te usługi, posiada siedzibę, stałe miejsce zamieszkania lub zwykłe miejsce pobytu.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E5CF1160-4050-F6C9-403C-F947453C40B7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45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09626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32560" y="548680"/>
            <a:ext cx="7406640" cy="1283402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4400" b="1" dirty="0"/>
            </a:br>
            <a:br>
              <a:rPr lang="pl-PL" sz="4400" b="1" dirty="0"/>
            </a:br>
            <a:r>
              <a:rPr lang="pl-PL" sz="4400" b="1" dirty="0"/>
              <a:t>JPK_PD</a:t>
            </a:r>
            <a:br>
              <a:rPr lang="pl-PL" sz="4400" b="1" dirty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pPr algn="ctr"/>
            <a:endParaRPr lang="pl-PL" sz="6600" b="1" dirty="0"/>
          </a:p>
          <a:p>
            <a:pPr algn="ctr"/>
            <a:r>
              <a:rPr lang="pl-PL" sz="6600" b="1" dirty="0"/>
              <a:t>Źródło: https://www.podatki.gov.pl/jednolity-plik-kontrolny/jpk_pd/informacje-jpk-pd/</a:t>
            </a:r>
          </a:p>
        </p:txBody>
      </p:sp>
    </p:spTree>
    <p:extLst>
      <p:ext uri="{BB962C8B-B14F-4D97-AF65-F5344CB8AC3E}">
        <p14:creationId xmlns:p14="http://schemas.microsoft.com/office/powerpoint/2010/main" val="23582598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Obowiązek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/>
              <a:t>Ustawa o zmianie ustawy o podatku dochodowym od osób fizycznych, ustawy o podatku dochodowym od osób prawnych oraz niektórych innych ustaw z dnia 29 października 2021 r. (Dz.U. z 2021 poz. 2105 z </a:t>
            </a:r>
            <a:r>
              <a:rPr lang="pl-PL" dirty="0" err="1"/>
              <a:t>późn</a:t>
            </a:r>
            <a:r>
              <a:rPr lang="pl-PL" dirty="0"/>
              <a:t>. zm.) nałożyła obowiązek prowadzenia ksiąg rachunkowych oraz ewidencji i wykazów prowadzonych dla celów podatków dochodowych przy użyciu programów komputerowych oraz obowiązek ich przekazywania w ustrukturyzowanej formie do naczelnika urzędu skarbowego.</a:t>
            </a:r>
          </a:p>
        </p:txBody>
      </p:sp>
    </p:spTree>
    <p:extLst>
      <p:ext uri="{BB962C8B-B14F-4D97-AF65-F5344CB8AC3E}">
        <p14:creationId xmlns:p14="http://schemas.microsoft.com/office/powerpoint/2010/main" val="100812258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Struktury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pl-PL" b="1" dirty="0"/>
              <a:t>JPK_PD obejmie 5 struktur:</a:t>
            </a:r>
          </a:p>
          <a:p>
            <a:pPr marL="82296" indent="0">
              <a:buNone/>
            </a:pPr>
            <a:endParaRPr lang="pl-PL" dirty="0"/>
          </a:p>
          <a:p>
            <a:pPr marL="82296" indent="0">
              <a:buNone/>
            </a:pPr>
            <a:r>
              <a:rPr lang="pl-PL" dirty="0"/>
              <a:t>JPK_KR_PD – księga rachunkowa,</a:t>
            </a:r>
          </a:p>
          <a:p>
            <a:pPr marL="82296" indent="0">
              <a:buNone/>
            </a:pPr>
            <a:r>
              <a:rPr lang="pl-PL" dirty="0"/>
              <a:t>JPK_ST_KR – ewidencja środków trwałych i wartości niematerialnych i prawnych (dla podatników składających JPK_KR_PD),</a:t>
            </a:r>
          </a:p>
          <a:p>
            <a:pPr marL="82296" indent="0">
              <a:buNone/>
            </a:pPr>
            <a:r>
              <a:rPr lang="pl-PL" dirty="0"/>
              <a:t>JPK_PKPIR - podatkowa księga przychodów i rozchodów,</a:t>
            </a:r>
          </a:p>
          <a:p>
            <a:pPr marL="82296" indent="0">
              <a:buNone/>
            </a:pPr>
            <a:r>
              <a:rPr lang="pl-PL" dirty="0"/>
              <a:t>JPK_EWP - ewidencja przychodów,</a:t>
            </a:r>
          </a:p>
          <a:p>
            <a:pPr marL="82296" indent="0">
              <a:buNone/>
            </a:pPr>
            <a:r>
              <a:rPr lang="pl-PL" dirty="0"/>
              <a:t>JPK_ST – ewidencja/wykaz środków trwałych i wartości niematerialnych i prawnych (dla podatników składających JPK_PKPIR lub JPK_EWP).</a:t>
            </a:r>
          </a:p>
        </p:txBody>
      </p:sp>
    </p:spTree>
    <p:extLst>
      <p:ext uri="{BB962C8B-B14F-4D97-AF65-F5344CB8AC3E}">
        <p14:creationId xmlns:p14="http://schemas.microsoft.com/office/powerpoint/2010/main" val="155560387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Terminy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pl-PL" dirty="0"/>
              <a:t>W pierwszej kolejności obowiązek raportowania prowadzonych ksiąg podatkowych obejmie podatników CIT, których wartość przychodu w poprzednim roku podatkowym przekroczyła 50 milionów euro oraz podatkowe grupy kapitałowe. Pierwsze struktury logiczne JPK_KR_PD złożone zostaną w 2026 r. za rok obrotowy rozpoczynający się po 31 grudnia 2024 r. W następnych latach obowiązkiem objęte zostaną kolejne grupy podatników, tj. za rok obrotowy rozpoczynający się po:</a:t>
            </a:r>
          </a:p>
          <a:p>
            <a:r>
              <a:rPr lang="pl-PL" dirty="0"/>
              <a:t>31 grudnia 2025 r. – pozostali podatnicy CIT i PIT zobowiązani do składania JPK_VAT,</a:t>
            </a:r>
          </a:p>
          <a:p>
            <a:r>
              <a:rPr lang="pl-PL" dirty="0"/>
              <a:t>31 grudnia 2026 r. – pozostali podatnicy.</a:t>
            </a:r>
          </a:p>
        </p:txBody>
      </p:sp>
    </p:spTree>
    <p:extLst>
      <p:ext uri="{BB962C8B-B14F-4D97-AF65-F5344CB8AC3E}">
        <p14:creationId xmlns:p14="http://schemas.microsoft.com/office/powerpoint/2010/main" val="1696244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1D055-09D6-AAB1-164A-0C294EBB0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02FB5F-CA59-91DF-B249-C56921BAD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746472"/>
            <a:ext cx="7556002" cy="522288"/>
          </a:xfrm>
        </p:spPr>
        <p:txBody>
          <a:bodyPr anchor="t">
            <a:noAutofit/>
          </a:bodyPr>
          <a:lstStyle/>
          <a:p>
            <a:r>
              <a:rPr lang="pl-PL" sz="3600" dirty="0"/>
              <a:t>Obowiązkowy Krajowy System e-Faktur – KSEF 2.0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59DB8414-96D2-8A30-2467-19F3DD0A33AB}"/>
              </a:ext>
            </a:extLst>
          </p:cNvPr>
          <p:cNvSpPr txBox="1">
            <a:spLocks/>
          </p:cNvSpPr>
          <p:nvPr/>
        </p:nvSpPr>
        <p:spPr>
          <a:xfrm>
            <a:off x="1475656" y="1916832"/>
            <a:ext cx="7489519" cy="280831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2000" dirty="0"/>
              <a:t>Dalsze uproszczenia obowiązków związanych z wdrożeniem </a:t>
            </a:r>
            <a:r>
              <a:rPr lang="pl-PL" sz="2000" dirty="0" err="1"/>
              <a:t>KSeF</a:t>
            </a:r>
            <a:r>
              <a:rPr lang="pl-PL" sz="2000" dirty="0"/>
              <a:t> są przedmiotem odrębnych prac legislacyjnych. </a:t>
            </a:r>
          </a:p>
          <a:p>
            <a:pPr>
              <a:defRPr/>
            </a:pPr>
            <a:r>
              <a:rPr lang="pl-PL" sz="2000" dirty="0"/>
              <a:t>Ustawa o zmianie ustawy o podatku od towarów i usług oraz ustawy o zmianie ustawy o podatku od towarów i usług oraz niektórych innych ustaw: </a:t>
            </a:r>
            <a:r>
              <a:rPr lang="pl-PL" sz="2000" dirty="0">
                <a:hlinkClick r:id="rId4"/>
              </a:rPr>
              <a:t>https://www.sejm.gov.pl/sejm10.nsf/PrzebiegProc.xsp?nr=1407</a:t>
            </a:r>
            <a:r>
              <a:rPr lang="pl-PL" sz="2000" dirty="0"/>
              <a:t>. </a:t>
            </a:r>
          </a:p>
          <a:p>
            <a:pPr>
              <a:defRPr/>
            </a:pPr>
            <a:r>
              <a:rPr lang="pl-PL" sz="2000" dirty="0" err="1"/>
              <a:t>KSeF</a:t>
            </a:r>
            <a:r>
              <a:rPr lang="pl-PL" sz="2000" dirty="0"/>
              <a:t> 2.0 informacje ogólne: </a:t>
            </a:r>
            <a:r>
              <a:rPr lang="pl-PL" sz="2000" dirty="0">
                <a:hlinkClick r:id="rId5"/>
              </a:rPr>
              <a:t>https://ksef.podatki.gov.pl/ksef-na-okres-obligatoryjny/informacje-ogolne-ksef-20/</a:t>
            </a:r>
            <a:r>
              <a:rPr lang="pl-PL" sz="2000" dirty="0"/>
              <a:t>. </a:t>
            </a:r>
          </a:p>
          <a:p>
            <a:endParaRPr lang="pl-PL" sz="1400" dirty="0"/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3A50247C-CFFA-53DD-97C7-D9A19791FB9F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5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7095813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Podpisy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pl-PL" dirty="0"/>
              <a:t>Pliki JPK należy utworzyć przy pomocy programu księgowego oraz wysłać bezpośrednio z programu, jeżeli ma funkcję wysyłki plików JPK.</a:t>
            </a:r>
          </a:p>
          <a:p>
            <a:pPr marL="82296" indent="0">
              <a:buNone/>
            </a:pPr>
            <a:r>
              <a:rPr lang="pl-PL" dirty="0"/>
              <a:t>Wysyłkę można również zrealizować za pomocą aplikacji Klient JPK WEB.</a:t>
            </a:r>
          </a:p>
          <a:p>
            <a:pPr marL="82296" indent="0">
              <a:buNone/>
            </a:pPr>
            <a:r>
              <a:rPr lang="pl-PL" dirty="0"/>
              <a:t>Prowadzone księgi, ewidencje i wykazy należy przesyłać właściwemu naczelnikowi urzędu skarbowego po zakończeniu roku podatkowego w terminie do dnia upływu terminu złożenia zeznania.</a:t>
            </a:r>
          </a:p>
          <a:p>
            <a:pPr marL="82296" indent="0">
              <a:buNone/>
            </a:pPr>
            <a:r>
              <a:rPr lang="pl-PL" dirty="0"/>
              <a:t>Jeśli przekazujesz JPK _PD za pomocą aplikacji Klient JPK WEB lub programu księgowego możesz użyć jednego z dwóch podpisów:</a:t>
            </a:r>
          </a:p>
          <a:p>
            <a:r>
              <a:rPr lang="pl-PL" dirty="0"/>
              <a:t>Profilu Zaufanego – to bezpłatny podpis elektroniczny, który możesz założyć niemal w każdym urzędzie, jak i za pośrednictwem bankowości elektronicznej. Do podpisu wystarczy kod autoryzacyjny wysłany na kanał autoryzacji. Zobacz, jak założyć Profil Zaufany.</a:t>
            </a:r>
          </a:p>
          <a:p>
            <a:r>
              <a:rPr lang="pl-PL" dirty="0"/>
              <a:t>kwalifikowanego podpisu elektronicznego – to płatny elektroniczny podpis służący do podpisywania dokumentów. Jeśli masz taki podpis, przygotuj go i podaj kod PIN.</a:t>
            </a:r>
          </a:p>
        </p:txBody>
      </p:sp>
    </p:spTree>
    <p:extLst>
      <p:ext uri="{BB962C8B-B14F-4D97-AF65-F5344CB8AC3E}">
        <p14:creationId xmlns:p14="http://schemas.microsoft.com/office/powerpoint/2010/main" val="1561748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Schema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82296" indent="0">
              <a:buNone/>
            </a:pPr>
            <a:r>
              <a:rPr lang="de-DE" dirty="0"/>
              <a:t>Schema Schemat_JPK_KR_PD(1)_v1-0.xsd</a:t>
            </a:r>
          </a:p>
          <a:p>
            <a:pPr marL="82296" indent="0">
              <a:buNone/>
            </a:pPr>
            <a:r>
              <a:rPr lang="de-DE" dirty="0" err="1"/>
              <a:t>schema</a:t>
            </a:r>
            <a:r>
              <a:rPr lang="de-DE" dirty="0"/>
              <a:t> </a:t>
            </a:r>
            <a:r>
              <a:rPr lang="de-DE" dirty="0" err="1"/>
              <a:t>location</a:t>
            </a:r>
            <a:r>
              <a:rPr lang="de-DE" dirty="0"/>
              <a:t>:</a:t>
            </a:r>
          </a:p>
          <a:p>
            <a:pPr marL="82296" indent="0">
              <a:buNone/>
            </a:pPr>
            <a:r>
              <a:rPr lang="de-DE" dirty="0">
                <a:hlinkClick r:id="rId2"/>
              </a:rPr>
              <a:t>http://jpk.mf.gov.pl/wzor/2024/04/24/04241</a:t>
            </a:r>
            <a:endParaRPr lang="pl-PL" dirty="0"/>
          </a:p>
          <a:p>
            <a:pPr marL="82296" indent="0">
              <a:buNone/>
            </a:pPr>
            <a:r>
              <a:rPr lang="pl-PL" dirty="0"/>
              <a:t>Omówienie </a:t>
            </a:r>
            <a:r>
              <a:rPr lang="pl-PL" dirty="0" err="1"/>
              <a:t>schemy</a:t>
            </a:r>
            <a:endParaRPr lang="pl-PL" dirty="0"/>
          </a:p>
          <a:p>
            <a:pPr marL="82296" indent="0">
              <a:buNone/>
            </a:pPr>
            <a:r>
              <a:rPr lang="pl-PL" dirty="0"/>
              <a:t>ROZPORZĄDZENIE  MINISTRA FINANSÓW z dnia 13 grudnia 2024 r.  w sprawie zwolnienia z obowiązku przesyłania części ksiąg rachunkowych na podstawie ustawy  o podatku dochodowym od osób prawnych:</a:t>
            </a:r>
          </a:p>
          <a:p>
            <a:pPr marL="82296" indent="0">
              <a:buNone/>
            </a:pPr>
            <a:r>
              <a:rPr lang="pl-PL" dirty="0"/>
              <a:t>§ 1. Zwalnia się z obowiązku przesyłania właściwemu naczelnikowi urzędu skarbowego za pomocą środków komunikacji elektronicznej danych z ewidencji środków trwałych oraz wartości niematerialnych i prawnych: </a:t>
            </a:r>
          </a:p>
          <a:p>
            <a:pPr marL="82296" indent="0">
              <a:buNone/>
            </a:pPr>
            <a:r>
              <a:rPr lang="pl-PL" dirty="0"/>
              <a:t>1) podatników innych niż określeni w art. 9 ust. 1d ustawy z dnia 15 lutego 1992 r. o podatku dochodowym od osób </a:t>
            </a:r>
          </a:p>
          <a:p>
            <a:pPr marL="82296" indent="0">
              <a:buNone/>
            </a:pPr>
            <a:r>
              <a:rPr lang="pl-PL" dirty="0"/>
              <a:t>prawnych – za rok podatkowy, który rozpoczyna się po dniu 31 grudnia 2024 r., a przed dniem 1 stycznia 2026 r.; </a:t>
            </a:r>
          </a:p>
          <a:p>
            <a:pPr marL="82296" indent="0">
              <a:buNone/>
            </a:pPr>
            <a:r>
              <a:rPr lang="pl-PL" dirty="0"/>
              <a:t>2) spółki niebędące osobami prawnymi – za rok obrotowy, który rozpoczyna się po dniu 31 grudnia 2024 r., a przed dniem  1 stycznia 2026 r. </a:t>
            </a:r>
          </a:p>
        </p:txBody>
      </p:sp>
    </p:spTree>
    <p:extLst>
      <p:ext uri="{BB962C8B-B14F-4D97-AF65-F5344CB8AC3E}">
        <p14:creationId xmlns:p14="http://schemas.microsoft.com/office/powerpoint/2010/main" val="62162324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F60AA1-A449-D137-60AE-B728C0E47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B7273D-D04B-29DC-3FCD-A1C27CAE8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89" y="765175"/>
            <a:ext cx="8631285" cy="666650"/>
          </a:xfrm>
        </p:spPr>
        <p:txBody>
          <a:bodyPr anchor="t">
            <a:noAutofit/>
          </a:bodyPr>
          <a:lstStyle/>
          <a:p>
            <a:r>
              <a:rPr lang="pl-PL" dirty="0"/>
              <a:t>JPK_CIT / JPK_PIT – terminy</a:t>
            </a:r>
            <a:endParaRPr lang="pl-PL" i="1" dirty="0"/>
          </a:p>
        </p:txBody>
      </p:sp>
      <p:sp>
        <p:nvSpPr>
          <p:cNvPr id="10" name="Symbol zastępczy numeru slajdu 3">
            <a:extLst>
              <a:ext uri="{FF2B5EF4-FFF2-40B4-BE49-F238E27FC236}">
                <a16:creationId xmlns:a16="http://schemas.microsoft.com/office/drawing/2014/main" id="{98C31702-5EE2-39FB-FAE0-57A4B1891034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52</a:t>
            </a:fld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8" name="Prostokąt zaokrąglony 7">
            <a:extLst>
              <a:ext uri="{FF2B5EF4-FFF2-40B4-BE49-F238E27FC236}">
                <a16:creationId xmlns:a16="http://schemas.microsoft.com/office/drawing/2014/main" id="{CDCE5378-C39D-5C11-327B-AED3A4AB11C5}"/>
              </a:ext>
            </a:extLst>
          </p:cNvPr>
          <p:cNvSpPr/>
          <p:nvPr/>
        </p:nvSpPr>
        <p:spPr>
          <a:xfrm>
            <a:off x="897472" y="2646784"/>
            <a:ext cx="1872208" cy="576064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chemeClr val="tx1"/>
                </a:solidFill>
              </a:rPr>
              <a:t>Od 1.01.2025 r.</a:t>
            </a:r>
          </a:p>
        </p:txBody>
      </p:sp>
      <p:sp>
        <p:nvSpPr>
          <p:cNvPr id="9" name="Prostokąt zaokrąglony 8">
            <a:extLst>
              <a:ext uri="{FF2B5EF4-FFF2-40B4-BE49-F238E27FC236}">
                <a16:creationId xmlns:a16="http://schemas.microsoft.com/office/drawing/2014/main" id="{354EEF34-BA3B-E349-4D87-E375C024DF4D}"/>
              </a:ext>
            </a:extLst>
          </p:cNvPr>
          <p:cNvSpPr/>
          <p:nvPr/>
        </p:nvSpPr>
        <p:spPr>
          <a:xfrm>
            <a:off x="3753900" y="2646784"/>
            <a:ext cx="1872208" cy="576064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chemeClr val="tx1"/>
                </a:solidFill>
              </a:rPr>
              <a:t>Od 1.01.2026 r.</a:t>
            </a:r>
          </a:p>
        </p:txBody>
      </p:sp>
      <p:sp>
        <p:nvSpPr>
          <p:cNvPr id="12" name="Prostokąt zaokrąglony 11">
            <a:extLst>
              <a:ext uri="{FF2B5EF4-FFF2-40B4-BE49-F238E27FC236}">
                <a16:creationId xmlns:a16="http://schemas.microsoft.com/office/drawing/2014/main" id="{8939BB77-AAD3-7166-E740-491874D085A0}"/>
              </a:ext>
            </a:extLst>
          </p:cNvPr>
          <p:cNvSpPr/>
          <p:nvPr/>
        </p:nvSpPr>
        <p:spPr>
          <a:xfrm>
            <a:off x="6514096" y="2646784"/>
            <a:ext cx="1872208" cy="576064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chemeClr val="tx1"/>
                </a:solidFill>
              </a:rPr>
              <a:t>Od 1.01.2027 r.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FC97C419-87D2-FC37-FF5F-BC545CFCB435}"/>
              </a:ext>
            </a:extLst>
          </p:cNvPr>
          <p:cNvSpPr txBox="1"/>
          <p:nvPr/>
        </p:nvSpPr>
        <p:spPr>
          <a:xfrm>
            <a:off x="603895" y="4071185"/>
            <a:ext cx="25978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PGK i najwięksi podatnicy CIT (przychody w poprzednim roku &gt; 50 000 000,00 EUR) 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F75C1DC1-EE92-35B4-7748-81451F69ACE1}"/>
              </a:ext>
            </a:extLst>
          </p:cNvPr>
          <p:cNvSpPr txBox="1"/>
          <p:nvPr/>
        </p:nvSpPr>
        <p:spPr>
          <a:xfrm>
            <a:off x="3614917" y="4066404"/>
            <a:ext cx="2640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Pozostałe podmioty obowiązane przesyłać ewidencję </a:t>
            </a:r>
            <a:br>
              <a:rPr lang="pl-PL" sz="1400" dirty="0"/>
            </a:br>
            <a:r>
              <a:rPr lang="pl-PL" sz="1400" dirty="0"/>
              <a:t>JPK_V7M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AB5C30F6-AA6E-7B44-C0B7-23DFC1891E9F}"/>
              </a:ext>
            </a:extLst>
          </p:cNvPr>
          <p:cNvSpPr txBox="1"/>
          <p:nvPr/>
        </p:nvSpPr>
        <p:spPr>
          <a:xfrm>
            <a:off x="6514096" y="4066404"/>
            <a:ext cx="20643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Pozostałe podmioty </a:t>
            </a:r>
          </a:p>
        </p:txBody>
      </p: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id="{BC6EA6CD-BDD9-200A-79FB-B110FA7C0F6C}"/>
              </a:ext>
            </a:extLst>
          </p:cNvPr>
          <p:cNvCxnSpPr>
            <a:cxnSpLocks/>
          </p:cNvCxnSpPr>
          <p:nvPr/>
        </p:nvCxnSpPr>
        <p:spPr>
          <a:xfrm>
            <a:off x="1835696" y="3429000"/>
            <a:ext cx="5688632" cy="0"/>
          </a:xfrm>
          <a:prstGeom prst="line">
            <a:avLst/>
          </a:prstGeom>
          <a:ln w="12700"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>
            <a:extLst>
              <a:ext uri="{FF2B5EF4-FFF2-40B4-BE49-F238E27FC236}">
                <a16:creationId xmlns:a16="http://schemas.microsoft.com/office/drawing/2014/main" id="{4835B10F-1427-FE0E-A44C-E8F0660B04B2}"/>
              </a:ext>
            </a:extLst>
          </p:cNvPr>
          <p:cNvCxnSpPr/>
          <p:nvPr/>
        </p:nvCxnSpPr>
        <p:spPr>
          <a:xfrm>
            <a:off x="1835696" y="3429000"/>
            <a:ext cx="0" cy="50405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ze strzałką 21">
            <a:extLst>
              <a:ext uri="{FF2B5EF4-FFF2-40B4-BE49-F238E27FC236}">
                <a16:creationId xmlns:a16="http://schemas.microsoft.com/office/drawing/2014/main" id="{548BA926-FFA8-B076-DE93-D31DDF5740EA}"/>
              </a:ext>
            </a:extLst>
          </p:cNvPr>
          <p:cNvCxnSpPr/>
          <p:nvPr/>
        </p:nvCxnSpPr>
        <p:spPr>
          <a:xfrm>
            <a:off x="4788024" y="3429000"/>
            <a:ext cx="0" cy="50405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ze strzałką 22">
            <a:extLst>
              <a:ext uri="{FF2B5EF4-FFF2-40B4-BE49-F238E27FC236}">
                <a16:creationId xmlns:a16="http://schemas.microsoft.com/office/drawing/2014/main" id="{EEE4C9FC-1D0A-4F0C-38B1-6026E9F32E0B}"/>
              </a:ext>
            </a:extLst>
          </p:cNvPr>
          <p:cNvCxnSpPr/>
          <p:nvPr/>
        </p:nvCxnSpPr>
        <p:spPr>
          <a:xfrm>
            <a:off x="7524328" y="3429000"/>
            <a:ext cx="0" cy="50405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8A7E0BD2-2745-F42D-0CD3-A1BEF86008F4}"/>
              </a:ext>
            </a:extLst>
          </p:cNvPr>
          <p:cNvSpPr txBox="1"/>
          <p:nvPr/>
        </p:nvSpPr>
        <p:spPr>
          <a:xfrm>
            <a:off x="677999" y="5805666"/>
            <a:ext cx="7900463" cy="30777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1400" b="1" dirty="0"/>
              <a:t>Założenie</a:t>
            </a:r>
            <a:r>
              <a:rPr lang="pl-PL" sz="1400" dirty="0"/>
              <a:t> – rok podatkowy pokrywa się z rokiem kalendarzowym.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915218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18E4A-D03A-5BC6-1AF0-3612DBE49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załka w prawo 6">
            <a:extLst>
              <a:ext uri="{FF2B5EF4-FFF2-40B4-BE49-F238E27FC236}">
                <a16:creationId xmlns:a16="http://schemas.microsoft.com/office/drawing/2014/main" id="{D776642B-0272-F78D-0BF8-002C21FCE4D2}"/>
              </a:ext>
            </a:extLst>
          </p:cNvPr>
          <p:cNvSpPr/>
          <p:nvPr/>
        </p:nvSpPr>
        <p:spPr>
          <a:xfrm>
            <a:off x="1331640" y="2744924"/>
            <a:ext cx="1630535" cy="1368152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00" dirty="0" err="1">
              <a:solidFill>
                <a:schemeClr val="tx1"/>
              </a:solidFill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B06F821-DFA3-EB71-1897-0FBC9AD0C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89" y="765175"/>
            <a:ext cx="8631285" cy="666650"/>
          </a:xfrm>
        </p:spPr>
        <p:txBody>
          <a:bodyPr anchor="t">
            <a:noAutofit/>
          </a:bodyPr>
          <a:lstStyle/>
          <a:p>
            <a:r>
              <a:rPr lang="pl-PL" dirty="0"/>
              <a:t>Pierwsza wysyłka JPK_CIT / JPK_PIT</a:t>
            </a:r>
            <a:endParaRPr lang="pl-PL" i="1" dirty="0"/>
          </a:p>
        </p:txBody>
      </p:sp>
      <p:sp>
        <p:nvSpPr>
          <p:cNvPr id="10" name="Symbol zastępczy numeru slajdu 3">
            <a:extLst>
              <a:ext uri="{FF2B5EF4-FFF2-40B4-BE49-F238E27FC236}">
                <a16:creationId xmlns:a16="http://schemas.microsoft.com/office/drawing/2014/main" id="{D643AC04-2D94-F1EA-DF79-97BDA837B440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53</a:t>
            </a:fld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0178009A-0014-2900-B199-A6E5F74A537A}"/>
              </a:ext>
            </a:extLst>
          </p:cNvPr>
          <p:cNvSpPr txBox="1"/>
          <p:nvPr/>
        </p:nvSpPr>
        <p:spPr>
          <a:xfrm>
            <a:off x="677999" y="5805666"/>
            <a:ext cx="7900463" cy="30777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1400" b="1" dirty="0"/>
              <a:t>Założenie</a:t>
            </a:r>
            <a:r>
              <a:rPr lang="pl-PL" sz="1400" dirty="0"/>
              <a:t> – rok podatkowy pokrywa się z rokiem kalendarzowym.</a:t>
            </a:r>
          </a:p>
        </p:txBody>
      </p:sp>
      <p:sp>
        <p:nvSpPr>
          <p:cNvPr id="3" name="Prostokąt zaokrąglony 2">
            <a:extLst>
              <a:ext uri="{FF2B5EF4-FFF2-40B4-BE49-F238E27FC236}">
                <a16:creationId xmlns:a16="http://schemas.microsoft.com/office/drawing/2014/main" id="{A0AB3DFB-7C9F-6F62-1D38-E77AE1FD9EE6}"/>
              </a:ext>
            </a:extLst>
          </p:cNvPr>
          <p:cNvSpPr/>
          <p:nvPr/>
        </p:nvSpPr>
        <p:spPr>
          <a:xfrm>
            <a:off x="251520" y="2883255"/>
            <a:ext cx="1152128" cy="109149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dirty="0">
                <a:solidFill>
                  <a:schemeClr val="bg1"/>
                </a:solidFill>
              </a:rPr>
              <a:t>PGK </a:t>
            </a:r>
            <a:br>
              <a:rPr lang="pl-PL" sz="1400" b="1" dirty="0">
                <a:solidFill>
                  <a:schemeClr val="bg1"/>
                </a:solidFill>
              </a:rPr>
            </a:br>
            <a:r>
              <a:rPr lang="pl-PL" sz="1400" b="1" dirty="0">
                <a:solidFill>
                  <a:schemeClr val="bg1"/>
                </a:solidFill>
              </a:rPr>
              <a:t>i najwięksi CIT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DB454D4C-9C6D-E135-8276-D6834D726217}"/>
              </a:ext>
            </a:extLst>
          </p:cNvPr>
          <p:cNvSpPr txBox="1"/>
          <p:nvPr/>
        </p:nvSpPr>
        <p:spPr>
          <a:xfrm>
            <a:off x="1403648" y="3198167"/>
            <a:ext cx="15121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</a:pPr>
            <a:r>
              <a:rPr lang="pl-PL" sz="1200" b="1" dirty="0"/>
              <a:t>Za 2025</a:t>
            </a:r>
          </a:p>
          <a:p>
            <a:pPr lvl="0">
              <a:lnSpc>
                <a:spcPct val="100000"/>
              </a:lnSpc>
            </a:pPr>
            <a:r>
              <a:rPr lang="pl-PL" sz="1200" b="1" dirty="0"/>
              <a:t>Do 31.03.2026</a:t>
            </a:r>
          </a:p>
        </p:txBody>
      </p:sp>
      <p:sp>
        <p:nvSpPr>
          <p:cNvPr id="11" name="Strzałka w prawo 10">
            <a:extLst>
              <a:ext uri="{FF2B5EF4-FFF2-40B4-BE49-F238E27FC236}">
                <a16:creationId xmlns:a16="http://schemas.microsoft.com/office/drawing/2014/main" id="{40B86AC6-A810-927E-6458-DB887F3C9228}"/>
              </a:ext>
            </a:extLst>
          </p:cNvPr>
          <p:cNvSpPr/>
          <p:nvPr/>
        </p:nvSpPr>
        <p:spPr>
          <a:xfrm>
            <a:off x="4171156" y="2744924"/>
            <a:ext cx="1768996" cy="1368152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00" dirty="0" err="1">
              <a:solidFill>
                <a:schemeClr val="tx1"/>
              </a:solidFill>
            </a:endParaRPr>
          </a:p>
        </p:txBody>
      </p:sp>
      <p:sp>
        <p:nvSpPr>
          <p:cNvPr id="16" name="Prostokąt zaokrąglony 15">
            <a:extLst>
              <a:ext uri="{FF2B5EF4-FFF2-40B4-BE49-F238E27FC236}">
                <a16:creationId xmlns:a16="http://schemas.microsoft.com/office/drawing/2014/main" id="{C6936F68-BB82-9E6A-D1A8-08D954950025}"/>
              </a:ext>
            </a:extLst>
          </p:cNvPr>
          <p:cNvSpPr/>
          <p:nvPr/>
        </p:nvSpPr>
        <p:spPr>
          <a:xfrm>
            <a:off x="3091036" y="2883255"/>
            <a:ext cx="1152128" cy="109149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400" b="1" dirty="0"/>
              <a:t>Podmioty z JPK_V7M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FAFA51C0-DCC5-3395-DE24-E690A6C92A66}"/>
              </a:ext>
            </a:extLst>
          </p:cNvPr>
          <p:cNvSpPr txBox="1"/>
          <p:nvPr/>
        </p:nvSpPr>
        <p:spPr>
          <a:xfrm>
            <a:off x="4259485" y="3104680"/>
            <a:ext cx="17689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</a:pPr>
            <a:r>
              <a:rPr lang="pl-PL" sz="1200" b="1" dirty="0"/>
              <a:t>Za 2026</a:t>
            </a:r>
          </a:p>
          <a:p>
            <a:pPr lvl="0">
              <a:lnSpc>
                <a:spcPct val="100000"/>
              </a:lnSpc>
            </a:pPr>
            <a:r>
              <a:rPr lang="pl-PL" sz="1200" b="1" dirty="0"/>
              <a:t>Do 31.03.2027 (CIT) / 30.04.2027 (PIT)</a:t>
            </a:r>
          </a:p>
        </p:txBody>
      </p:sp>
      <p:sp>
        <p:nvSpPr>
          <p:cNvPr id="18" name="Strzałka w prawo 17">
            <a:extLst>
              <a:ext uri="{FF2B5EF4-FFF2-40B4-BE49-F238E27FC236}">
                <a16:creationId xmlns:a16="http://schemas.microsoft.com/office/drawing/2014/main" id="{C16F39B3-DDB7-F8E4-CCDB-74B8E47FAAC0}"/>
              </a:ext>
            </a:extLst>
          </p:cNvPr>
          <p:cNvSpPr/>
          <p:nvPr/>
        </p:nvSpPr>
        <p:spPr>
          <a:xfrm>
            <a:off x="7205092" y="2744924"/>
            <a:ext cx="1768996" cy="1368152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00" dirty="0" err="1">
              <a:solidFill>
                <a:schemeClr val="tx1"/>
              </a:solidFill>
            </a:endParaRPr>
          </a:p>
        </p:txBody>
      </p:sp>
      <p:sp>
        <p:nvSpPr>
          <p:cNvPr id="20" name="Prostokąt zaokrąglony 19">
            <a:extLst>
              <a:ext uri="{FF2B5EF4-FFF2-40B4-BE49-F238E27FC236}">
                <a16:creationId xmlns:a16="http://schemas.microsoft.com/office/drawing/2014/main" id="{7DBC5E82-2B10-3708-0F72-8C3785581D69}"/>
              </a:ext>
            </a:extLst>
          </p:cNvPr>
          <p:cNvSpPr/>
          <p:nvPr/>
        </p:nvSpPr>
        <p:spPr>
          <a:xfrm>
            <a:off x="6124972" y="2883255"/>
            <a:ext cx="1152128" cy="109149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l-PL" sz="1600" dirty="0"/>
              <a:t>Pozostali</a:t>
            </a: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1BAB9539-F977-1A64-5786-5D134166BDB6}"/>
              </a:ext>
            </a:extLst>
          </p:cNvPr>
          <p:cNvSpPr txBox="1"/>
          <p:nvPr/>
        </p:nvSpPr>
        <p:spPr>
          <a:xfrm>
            <a:off x="7277100" y="3105834"/>
            <a:ext cx="17053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</a:pPr>
            <a:r>
              <a:rPr lang="pl-PL" sz="1200" b="1" dirty="0"/>
              <a:t>Za 2027</a:t>
            </a:r>
          </a:p>
          <a:p>
            <a:pPr lvl="0">
              <a:lnSpc>
                <a:spcPct val="100000"/>
              </a:lnSpc>
            </a:pPr>
            <a:r>
              <a:rPr lang="pl-PL" sz="1200" b="1" dirty="0"/>
              <a:t>Do 31.03.2028 (CIT) / 30.04.2028 (PIT)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397586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BE08A-67C7-D2A1-6E61-6CF5D55ED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BAD099-7871-B59E-4CEF-C6F78DC80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3" y="529631"/>
            <a:ext cx="6913462" cy="955153"/>
          </a:xfrm>
        </p:spPr>
        <p:txBody>
          <a:bodyPr anchor="t">
            <a:noAutofit/>
          </a:bodyPr>
          <a:lstStyle/>
          <a:p>
            <a:r>
              <a:rPr lang="pl-PL" dirty="0"/>
              <a:t>Podatnicy CIT</a:t>
            </a:r>
            <a:endParaRPr lang="pl-PL" i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A479CB-AE0C-2EAC-E4EC-D29FE9C1B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5697" y="1484784"/>
            <a:ext cx="7057478" cy="309634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l-PL" sz="1800" dirty="0"/>
              <a:t>Podatnicy prowadzący księgi rachunkowe są obowiązani prowadzić te księgi przy użyciu programów komputerowych oraz przesyłać właściwemu naczelnikowi US te księgi elektronicznie po zakończeniu roku podatkowego, w terminie do dnia upływu terminu złożenia zeznania rocznego.</a:t>
            </a:r>
          </a:p>
          <a:p>
            <a:pPr>
              <a:defRPr/>
            </a:pPr>
            <a:r>
              <a:rPr lang="pl-PL" sz="1800" dirty="0"/>
              <a:t>Powyższy przepis </a:t>
            </a:r>
            <a:r>
              <a:rPr lang="pl-PL" sz="1800" b="1" dirty="0">
                <a:solidFill>
                  <a:schemeClr val="accent1"/>
                </a:solidFill>
              </a:rPr>
              <a:t>nie</a:t>
            </a:r>
            <a:r>
              <a:rPr lang="pl-PL" sz="1800" dirty="0"/>
              <a:t> ma zastosowania do podatników zwolnionych z CIT (z wyjątkiem fundacji rodzinnych), podatników uprawnionych do składania zeznania CIT w postaci papierowej oraz podatników prowadzących uproszczoną ewidencję przychodów i kosztów.</a:t>
            </a:r>
          </a:p>
          <a:p>
            <a:pPr>
              <a:defRPr/>
            </a:pPr>
            <a:r>
              <a:rPr lang="pl-PL" sz="1800" dirty="0"/>
              <a:t>W przypadku spółek niebędących osobami prawnymi, których wspólnikami nie są wyłącznie osoby fizyczne, do prowadzenia ksiąg rachunkowych przy użyciu programów komputerowych i przesyłania tych ksiąg właściwemu naczelnikowi US są obowiązane te spółki, przy czym księgi te są przekazywane w terminie do końca trzeciego miesiąca po zakończeniu roku obrotowego tych spółek.</a:t>
            </a:r>
          </a:p>
        </p:txBody>
      </p:sp>
      <p:sp>
        <p:nvSpPr>
          <p:cNvPr id="10" name="Symbol zastępczy numeru slajdu 3">
            <a:extLst>
              <a:ext uri="{FF2B5EF4-FFF2-40B4-BE49-F238E27FC236}">
                <a16:creationId xmlns:a16="http://schemas.microsoft.com/office/drawing/2014/main" id="{3FED883B-DA56-DF27-9E5E-2DB4A68E9342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54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266326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957C9-522B-CC2C-09FD-1063A96B0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A5A111-4739-318B-277E-37133ADB2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720" y="765175"/>
            <a:ext cx="6841454" cy="666650"/>
          </a:xfrm>
        </p:spPr>
        <p:txBody>
          <a:bodyPr anchor="t">
            <a:noAutofit/>
          </a:bodyPr>
          <a:lstStyle/>
          <a:p>
            <a:r>
              <a:rPr lang="pl-PL" dirty="0"/>
              <a:t>Wysyłka JPK_PD</a:t>
            </a:r>
            <a:endParaRPr lang="pl-PL" i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B380B4-57F2-26D1-B6CD-2FC793427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680" y="1844824"/>
            <a:ext cx="7231607" cy="3528392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+mj-lt"/>
              <a:buAutoNum type="arabicParenR"/>
              <a:defRPr/>
            </a:pPr>
            <a:r>
              <a:rPr lang="pl-PL" sz="2000" dirty="0"/>
              <a:t>Pliki JPK należy utworzyć przy pomocy programu księgowego oraz wysłać bezpośrednio z programu, jeżeli ma funkcję wysyłki plików JPK.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  <a:defRPr/>
            </a:pPr>
            <a:r>
              <a:rPr lang="pl-PL" sz="2000" dirty="0"/>
              <a:t>Wysyłkę można również zrealizować za pomocą aplikacji Klient JPK WEB.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  <a:defRPr/>
            </a:pPr>
            <a:r>
              <a:rPr lang="pl-PL" sz="2000" dirty="0"/>
              <a:t>Podpisanie JPK_PD – za pomocą:</a:t>
            </a:r>
          </a:p>
          <a:p>
            <a:pPr lvl="1">
              <a:lnSpc>
                <a:spcPct val="100000"/>
              </a:lnSpc>
              <a:defRPr/>
            </a:pPr>
            <a:r>
              <a:rPr lang="pl-PL" sz="2000" dirty="0"/>
              <a:t>Profilu Zaufanego,</a:t>
            </a:r>
          </a:p>
          <a:p>
            <a:pPr lvl="1">
              <a:lnSpc>
                <a:spcPct val="100000"/>
              </a:lnSpc>
              <a:defRPr/>
            </a:pPr>
            <a:r>
              <a:rPr lang="pl-PL" sz="2000" dirty="0"/>
              <a:t>Kwalifikowanego podpisu elektronicznego.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  <a:defRPr/>
            </a:pPr>
            <a:r>
              <a:rPr lang="pl-PL" sz="2000" dirty="0"/>
              <a:t>Źródło: </a:t>
            </a:r>
            <a:r>
              <a:rPr lang="pl-PL" sz="2000" dirty="0">
                <a:hlinkClick r:id="rId4"/>
              </a:rPr>
              <a:t>https://www.podatki.gov.pl/jednolity-plik-kontrolny/jpk_pd/</a:t>
            </a:r>
            <a:r>
              <a:rPr lang="pl-PL" sz="2000" dirty="0"/>
              <a:t>. 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  <a:defRPr/>
            </a:pPr>
            <a:endParaRPr lang="pl-PL" sz="1400" dirty="0"/>
          </a:p>
        </p:txBody>
      </p:sp>
      <p:sp>
        <p:nvSpPr>
          <p:cNvPr id="10" name="Symbol zastępczy numeru slajdu 3">
            <a:extLst>
              <a:ext uri="{FF2B5EF4-FFF2-40B4-BE49-F238E27FC236}">
                <a16:creationId xmlns:a16="http://schemas.microsoft.com/office/drawing/2014/main" id="{B004EC44-8DA1-3A03-BE79-0B8DB5874A7E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55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293216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90D8E-878A-D8B2-807B-4585E4B7F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AAB950-B2C7-2DD7-7F14-1FC10D94F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765174"/>
            <a:ext cx="6409406" cy="719609"/>
          </a:xfrm>
        </p:spPr>
        <p:txBody>
          <a:bodyPr anchor="t">
            <a:noAutofit/>
          </a:bodyPr>
          <a:lstStyle/>
          <a:p>
            <a:r>
              <a:rPr lang="pl-PL" dirty="0"/>
              <a:t>Rozporządzenie MF w/s dodatkowych danych do JPK_CIT</a:t>
            </a:r>
            <a:endParaRPr lang="pl-PL" i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27B02E-58CA-3936-7E3E-F9DABE0F6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7789" y="2899120"/>
            <a:ext cx="6265385" cy="194421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l-PL" sz="2000" dirty="0"/>
              <a:t>Rozporządzenie MF z 16.08.2024 r. w/s dodatkowych danych, o które należy uzupełnić prowadzone księgi podlegające przekazaniu na podstawie ustawy o CIT, które wchodzi w życie z dniem 1.01.2025 r. (Dz.U z 2024 r., poz. 1314). </a:t>
            </a:r>
          </a:p>
          <a:p>
            <a:pPr>
              <a:defRPr/>
            </a:pPr>
            <a:r>
              <a:rPr lang="pl-PL" sz="2000" dirty="0"/>
              <a:t>Komunikat MF: </a:t>
            </a:r>
            <a:r>
              <a:rPr lang="pl-PL" sz="2000" dirty="0">
                <a:hlinkClick r:id="rId4"/>
              </a:rPr>
              <a:t>https://www.podatki.gov.pl/wyjasnienia/nowe-zasady-cyfryzacji-dokumentacji-ksiegowej-w-podatku-cit</a:t>
            </a:r>
            <a:r>
              <a:rPr lang="pl-PL" sz="1400" dirty="0">
                <a:hlinkClick r:id="rId4"/>
              </a:rPr>
              <a:t>/</a:t>
            </a:r>
            <a:r>
              <a:rPr lang="pl-PL" sz="1400" dirty="0"/>
              <a:t>. </a:t>
            </a:r>
          </a:p>
        </p:txBody>
      </p:sp>
      <p:sp>
        <p:nvSpPr>
          <p:cNvPr id="10" name="Symbol zastępczy numeru slajdu 3">
            <a:extLst>
              <a:ext uri="{FF2B5EF4-FFF2-40B4-BE49-F238E27FC236}">
                <a16:creationId xmlns:a16="http://schemas.microsoft.com/office/drawing/2014/main" id="{114CA56D-3EB3-2618-0B77-11AE56C4ADDD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56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22429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A9923-0846-AD89-AACF-FA259970E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0D5518-B47E-DCAC-EC1A-2A9EC6500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765175"/>
            <a:ext cx="7129486" cy="666650"/>
          </a:xfrm>
        </p:spPr>
        <p:txBody>
          <a:bodyPr anchor="t">
            <a:noAutofit/>
          </a:bodyPr>
          <a:lstStyle/>
          <a:p>
            <a:r>
              <a:rPr lang="pl-PL" sz="3200" dirty="0"/>
              <a:t>Dodatkowe dane, o które należy uzupełnić księgi prowadzone przez podatników CIT</a:t>
            </a:r>
            <a:endParaRPr lang="pl-PL" sz="3200" i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68284B-8ED7-9061-D68A-CDE3CA426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689" y="2754850"/>
            <a:ext cx="7217014" cy="2834389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pl-PL" sz="2000" b="1" dirty="0">
                <a:solidFill>
                  <a:schemeClr val="accent1"/>
                </a:solidFill>
              </a:rPr>
              <a:t>NIP kontrahenta podatnika</a:t>
            </a:r>
            <a:r>
              <a:rPr lang="pl-PL" sz="2000" dirty="0"/>
              <a:t>, o ile został nadany.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pl-PL" sz="2000" b="1" dirty="0">
                <a:solidFill>
                  <a:schemeClr val="accent1"/>
                </a:solidFill>
              </a:rPr>
              <a:t>Numer</a:t>
            </a:r>
            <a:r>
              <a:rPr lang="pl-PL" sz="2000" dirty="0"/>
              <a:t> identyfikujący fakturę w </a:t>
            </a:r>
            <a:r>
              <a:rPr lang="pl-PL" sz="2000" b="1" dirty="0" err="1">
                <a:solidFill>
                  <a:schemeClr val="accent1"/>
                </a:solidFill>
              </a:rPr>
              <a:t>KSeF</a:t>
            </a:r>
            <a:r>
              <a:rPr lang="pl-PL" sz="2000" dirty="0"/>
              <a:t>, o ile został nadany do dnia przekazania księgi – w przypadku </a:t>
            </a:r>
            <a:r>
              <a:rPr lang="pl-PL" sz="2000" b="1" dirty="0">
                <a:solidFill>
                  <a:schemeClr val="accent1"/>
                </a:solidFill>
              </a:rPr>
              <a:t>faktur wystawionych </a:t>
            </a:r>
            <a:r>
              <a:rPr lang="pl-PL" sz="2000" dirty="0"/>
              <a:t>przez podatnika stanowiących dowód księgowy.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pl-PL" sz="2000" b="1" dirty="0">
                <a:solidFill>
                  <a:schemeClr val="accent1"/>
                </a:solidFill>
              </a:rPr>
              <a:t>Znaczniki</a:t>
            </a:r>
            <a:r>
              <a:rPr lang="pl-PL" sz="2000" dirty="0"/>
              <a:t> identyfikujące konta ksiąg wykazywane według słownika znaczników identyfikujących konta ksiąg określonych w załącznikach do rozporządzenia MF.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pl-PL" sz="1400" dirty="0"/>
          </a:p>
        </p:txBody>
      </p:sp>
      <p:sp>
        <p:nvSpPr>
          <p:cNvPr id="10" name="Symbol zastępczy numeru slajdu 3">
            <a:extLst>
              <a:ext uri="{FF2B5EF4-FFF2-40B4-BE49-F238E27FC236}">
                <a16:creationId xmlns:a16="http://schemas.microsoft.com/office/drawing/2014/main" id="{73AD2028-BF7D-6BA8-27AD-B31FC891E48E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57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071494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C8847B-B72E-065D-0223-09310BD61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E5859D-7ADF-226B-4781-D1917D079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765175"/>
            <a:ext cx="7849566" cy="666650"/>
          </a:xfrm>
        </p:spPr>
        <p:txBody>
          <a:bodyPr anchor="t">
            <a:noAutofit/>
          </a:bodyPr>
          <a:lstStyle/>
          <a:p>
            <a:r>
              <a:rPr lang="pl-PL" sz="3200" dirty="0"/>
              <a:t>Dodatkowe dane, o które należy uzupełnić księgi prowadzone przez podatników CIT</a:t>
            </a:r>
            <a:endParaRPr lang="pl-PL" sz="3200" i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2D59A8-6556-0AB4-4D93-B5A8E81B8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9" y="1927012"/>
            <a:ext cx="7849566" cy="1944216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 startAt="4"/>
              <a:defRPr/>
            </a:pPr>
            <a:r>
              <a:rPr lang="pl-PL" sz="1800" b="1" dirty="0">
                <a:solidFill>
                  <a:schemeClr val="accent1"/>
                </a:solidFill>
              </a:rPr>
              <a:t>Dane</a:t>
            </a:r>
            <a:r>
              <a:rPr lang="pl-PL" sz="1800" dirty="0"/>
              <a:t> potwierdzające nabycie, wytworzenie lub wykreślenie danego </a:t>
            </a:r>
            <a:r>
              <a:rPr lang="pl-PL" sz="1800" b="1" dirty="0">
                <a:solidFill>
                  <a:schemeClr val="accent1"/>
                </a:solidFill>
              </a:rPr>
              <a:t>środka trwałego </a:t>
            </a:r>
            <a:r>
              <a:rPr lang="pl-PL" sz="1800" dirty="0"/>
              <a:t>lub danej </a:t>
            </a:r>
            <a:r>
              <a:rPr lang="pl-PL" sz="1800" b="1" dirty="0" err="1">
                <a:solidFill>
                  <a:schemeClr val="accent1"/>
                </a:solidFill>
              </a:rPr>
              <a:t>WNiP</a:t>
            </a:r>
            <a:r>
              <a:rPr lang="pl-PL" sz="1800" b="1" dirty="0">
                <a:solidFill>
                  <a:schemeClr val="accent1"/>
                </a:solidFill>
              </a:rPr>
              <a:t> </a:t>
            </a:r>
            <a:r>
              <a:rPr lang="pl-PL" sz="1800" dirty="0"/>
              <a:t>z ewidencji środków trwałych oraz </a:t>
            </a:r>
            <a:r>
              <a:rPr lang="pl-PL" sz="1800" dirty="0" err="1"/>
              <a:t>WNiP</a:t>
            </a:r>
            <a:r>
              <a:rPr lang="pl-PL" sz="1800" dirty="0"/>
              <a:t>:</a:t>
            </a:r>
          </a:p>
          <a:p>
            <a:pPr marL="800100" lvl="1" indent="-342900">
              <a:buFont typeface="+mj-lt"/>
              <a:buAutoNum type="alphaLcPeriod"/>
              <a:defRPr/>
            </a:pPr>
            <a:r>
              <a:rPr lang="pl-PL" sz="1800" dirty="0"/>
              <a:t>w przypadku faktur stanowiących dowód księgowy zbycia środka trwałego lub </a:t>
            </a:r>
            <a:r>
              <a:rPr lang="pl-PL" sz="1800" dirty="0" err="1"/>
              <a:t>WNiP</a:t>
            </a:r>
            <a:r>
              <a:rPr lang="pl-PL" sz="1800" dirty="0"/>
              <a:t> - numer identyfikujący fakturę w </a:t>
            </a:r>
            <a:r>
              <a:rPr lang="pl-PL" sz="1800" dirty="0" err="1"/>
              <a:t>KSeF</a:t>
            </a:r>
            <a:r>
              <a:rPr lang="pl-PL" sz="1800" dirty="0"/>
              <a:t>, o ile został nadany do dnia przekazania księgi,</a:t>
            </a:r>
          </a:p>
          <a:p>
            <a:pPr marL="800100" lvl="1" indent="-342900">
              <a:buFont typeface="+mj-lt"/>
              <a:buAutoNum type="alphaLcPeriod"/>
              <a:defRPr/>
            </a:pPr>
            <a:r>
              <a:rPr lang="pl-PL" sz="1800" dirty="0"/>
              <a:t>numer dowodu, na podstawie którego przyjęto do używania środek trwały lub </a:t>
            </a:r>
            <a:r>
              <a:rPr lang="pl-PL" sz="1800" dirty="0" err="1"/>
              <a:t>WNiP</a:t>
            </a:r>
            <a:r>
              <a:rPr lang="pl-PL" sz="1800" dirty="0"/>
              <a:t>,</a:t>
            </a:r>
          </a:p>
          <a:p>
            <a:pPr marL="800100" lvl="1" indent="-342900">
              <a:buFont typeface="+mj-lt"/>
              <a:buAutoNum type="alphaLcPeriod"/>
              <a:defRPr/>
            </a:pPr>
            <a:r>
              <a:rPr lang="pl-PL" sz="1800" dirty="0"/>
              <a:t>rodzaj dowodu potwierdzającego nabycie, wytworzenie lub wykreślenie z ewidencji,</a:t>
            </a:r>
          </a:p>
          <a:p>
            <a:pPr marL="800100" lvl="1" indent="-342900">
              <a:buFont typeface="+mj-lt"/>
              <a:buAutoNum type="alphaLcPeriod"/>
              <a:defRPr/>
            </a:pPr>
            <a:r>
              <a:rPr lang="pl-PL" sz="1800" dirty="0"/>
              <a:t>datę nabycia, wytworzenia, przyjęcia do używania lub wykreślenia z ewidencji,</a:t>
            </a:r>
          </a:p>
          <a:p>
            <a:pPr marL="800100" lvl="1" indent="-342900">
              <a:buFont typeface="+mj-lt"/>
              <a:buAutoNum type="alphaLcPeriod"/>
              <a:defRPr/>
            </a:pPr>
            <a:r>
              <a:rPr lang="pl-PL" sz="1800" dirty="0"/>
              <a:t>numer inwentarzowy nadawany przez jednostkę.</a:t>
            </a:r>
          </a:p>
          <a:p>
            <a:pPr marL="0" indent="0">
              <a:buNone/>
            </a:pPr>
            <a:endParaRPr lang="pl-PL" sz="1400" dirty="0"/>
          </a:p>
          <a:p>
            <a:endParaRPr lang="pl-PL" sz="1400" dirty="0"/>
          </a:p>
        </p:txBody>
      </p:sp>
      <p:sp>
        <p:nvSpPr>
          <p:cNvPr id="10" name="Symbol zastępczy numeru slajdu 3">
            <a:extLst>
              <a:ext uri="{FF2B5EF4-FFF2-40B4-BE49-F238E27FC236}">
                <a16:creationId xmlns:a16="http://schemas.microsoft.com/office/drawing/2014/main" id="{FF100148-B3FE-D17F-8FEE-68C8A9E23D38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58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796238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0BB45E-6AA0-1537-293C-225744F0D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EBF137-7D9A-979F-1262-1D695D9EF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765175"/>
            <a:ext cx="7057478" cy="666650"/>
          </a:xfrm>
        </p:spPr>
        <p:txBody>
          <a:bodyPr anchor="t">
            <a:noAutofit/>
          </a:bodyPr>
          <a:lstStyle/>
          <a:p>
            <a:r>
              <a:rPr lang="pl-PL" sz="2000" dirty="0"/>
              <a:t>Dodatkowe dane, o które należy uzupełnić księgi prowadzone przez podatników CIT (cd.)</a:t>
            </a:r>
            <a:endParaRPr lang="pl-PL" sz="2000" i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871403-EF0F-9C08-5BD8-1879E6080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5697" y="1556792"/>
            <a:ext cx="7057478" cy="1944216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 startAt="5"/>
              <a:defRPr/>
            </a:pPr>
            <a:r>
              <a:rPr lang="pl-PL" sz="2000" b="1" dirty="0">
                <a:solidFill>
                  <a:schemeClr val="accent1"/>
                </a:solidFill>
              </a:rPr>
              <a:t>Wysokość różnicy pomiędzy wynikiem finansowym </a:t>
            </a:r>
            <a:r>
              <a:rPr lang="pl-PL" sz="2000" dirty="0"/>
              <a:t>ustalonym na podstawie przepisów o rachunkowości </a:t>
            </a:r>
            <a:r>
              <a:rPr lang="pl-PL" sz="2000" b="1" dirty="0">
                <a:solidFill>
                  <a:schemeClr val="accent1"/>
                </a:solidFill>
              </a:rPr>
              <a:t>a podstawą opodatkowania </a:t>
            </a:r>
            <a:r>
              <a:rPr lang="pl-PL" sz="2000" dirty="0"/>
              <a:t>ustaloną na podstawie przepisów o podatku CIT  w podziale na:</a:t>
            </a:r>
          </a:p>
          <a:p>
            <a:pPr marL="800100" lvl="1" indent="-342900">
              <a:buFont typeface="+mj-lt"/>
              <a:buAutoNum type="alphaLcPeriod"/>
            </a:pPr>
            <a:r>
              <a:rPr lang="pl-PL" sz="2000" dirty="0"/>
              <a:t>wysokość przychodów zwolnionych z opodatkowania – wykazuje się trwałe różnice pomiędzy zyskiem (stratą) dla celów rachunkowych a dochodem (stratą) dla celów podatkowych,</a:t>
            </a:r>
          </a:p>
          <a:p>
            <a:pPr marL="800100" lvl="1" indent="-342900">
              <a:buFont typeface="+mj-lt"/>
              <a:buAutoNum type="alphaLcPeriod"/>
            </a:pPr>
            <a:r>
              <a:rPr lang="pl-PL" sz="2000" dirty="0"/>
              <a:t>wysokość przychodów niepodlegających opodatkowaniu w bieżącym roku,</a:t>
            </a:r>
          </a:p>
          <a:p>
            <a:pPr marL="800100" lvl="1" indent="-342900">
              <a:buFont typeface="+mj-lt"/>
              <a:buAutoNum type="alphaLcPeriod"/>
            </a:pPr>
            <a:r>
              <a:rPr lang="pl-PL" sz="2000" dirty="0"/>
              <a:t>wysokość przychodów podlegających opodatkowaniu w bieżącym roku, ujętych w księgach lat ubiegłych,</a:t>
            </a:r>
          </a:p>
          <a:p>
            <a:pPr marL="800100" lvl="1" indent="-342900">
              <a:buFont typeface="+mj-lt"/>
              <a:buAutoNum type="alphaLcPeriod"/>
            </a:pPr>
            <a:r>
              <a:rPr lang="pl-PL" sz="2000" dirty="0"/>
              <a:t>wysokość przychodów podlegających opodatkowaniu, niepodlegających ujęciu w księgach,</a:t>
            </a:r>
          </a:p>
        </p:txBody>
      </p:sp>
      <p:sp>
        <p:nvSpPr>
          <p:cNvPr id="10" name="Symbol zastępczy numeru slajdu 3">
            <a:extLst>
              <a:ext uri="{FF2B5EF4-FFF2-40B4-BE49-F238E27FC236}">
                <a16:creationId xmlns:a16="http://schemas.microsoft.com/office/drawing/2014/main" id="{C533CB1E-57F9-8CFF-4D5A-CA635BF66E86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59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7397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5249E-03AF-77E5-D275-824D917A25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3D71BB-1445-42C5-5419-77FE9EB1F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746472"/>
            <a:ext cx="7700018" cy="522288"/>
          </a:xfrm>
        </p:spPr>
        <p:txBody>
          <a:bodyPr anchor="t">
            <a:noAutofit/>
          </a:bodyPr>
          <a:lstStyle/>
          <a:p>
            <a:r>
              <a:rPr lang="pl-PL" sz="3600" dirty="0"/>
              <a:t>Obowiązkowy Krajowy System e-Faktur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69A34A10-5289-83CB-4A11-05EF64C7EA69}"/>
              </a:ext>
            </a:extLst>
          </p:cNvPr>
          <p:cNvSpPr txBox="1">
            <a:spLocks/>
          </p:cNvSpPr>
          <p:nvPr/>
        </p:nvSpPr>
        <p:spPr>
          <a:xfrm>
            <a:off x="1475656" y="1667785"/>
            <a:ext cx="7489519" cy="19442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1800" i="1" dirty="0"/>
              <a:t>Fazowanie terminów wejścia w życie obowiązkowego </a:t>
            </a:r>
            <a:r>
              <a:rPr lang="pl-PL" sz="1800" i="1" dirty="0" err="1"/>
              <a:t>KSeF</a:t>
            </a:r>
            <a:r>
              <a:rPr lang="pl-PL" sz="1800" i="1" dirty="0"/>
              <a:t>::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pl-PL" sz="1800" i="1" dirty="0"/>
              <a:t>od </a:t>
            </a:r>
            <a:r>
              <a:rPr lang="pl-PL" sz="1800" b="1" i="1" dirty="0">
                <a:solidFill>
                  <a:schemeClr val="accent1"/>
                </a:solidFill>
              </a:rPr>
              <a:t>1.02.2026 r.</a:t>
            </a:r>
            <a:r>
              <a:rPr lang="pl-PL" sz="1800" i="1" dirty="0"/>
              <a:t> dla przedsiębiorców, których wartość sprzedaży (wraz z kwotą podatku) przekroczyła w 2024 r. </a:t>
            </a:r>
            <a:r>
              <a:rPr lang="pl-PL" sz="1800" b="1" i="1" dirty="0">
                <a:solidFill>
                  <a:schemeClr val="accent1"/>
                </a:solidFill>
              </a:rPr>
              <a:t>200 000 000,00 zł</a:t>
            </a:r>
            <a:r>
              <a:rPr lang="pl-PL" sz="1800" i="1" dirty="0"/>
              <a:t>,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pl-PL" sz="1800" i="1" dirty="0"/>
              <a:t>od </a:t>
            </a:r>
            <a:r>
              <a:rPr lang="pl-PL" sz="1800" b="1" i="1" dirty="0">
                <a:solidFill>
                  <a:schemeClr val="accent1"/>
                </a:solidFill>
              </a:rPr>
              <a:t>1.04.2026 r.</a:t>
            </a:r>
            <a:r>
              <a:rPr lang="pl-PL" sz="1800" i="1" dirty="0"/>
              <a:t> dla pozostałych przedsiębiorców.</a:t>
            </a:r>
          </a:p>
          <a:p>
            <a:pPr>
              <a:defRPr/>
            </a:pPr>
            <a:r>
              <a:rPr lang="pl-PL" sz="1800" i="1" dirty="0"/>
              <a:t>Termin 1 kwietnia 2026 r. dotyczy wyłącznie obowiązku wystawiania faktur ustrukturyzowanych a nie ich otrzymywania. Otrzymywanie faktur przy użyciu </a:t>
            </a:r>
            <a:r>
              <a:rPr lang="pl-PL" sz="1800" i="1" dirty="0" err="1"/>
              <a:t>KSeF</a:t>
            </a:r>
            <a:r>
              <a:rPr lang="pl-PL" sz="1800" i="1" dirty="0"/>
              <a:t> będzie obowiązkowe już od 1 lutego 2026 r. (poza przypadkami wyłączonymi ustawowo, gdzie faktura jest przekazana w sposób uzgodniony).</a:t>
            </a:r>
          </a:p>
          <a:p>
            <a:pPr>
              <a:defRPr/>
            </a:pPr>
            <a:r>
              <a:rPr lang="pl-PL" sz="1800" i="1" dirty="0"/>
              <a:t>Faktury na rzecz osób fizycznych nieprowadzących działalności gospodarczej będą mogły być wystawiane w </a:t>
            </a:r>
            <a:r>
              <a:rPr lang="pl-PL" sz="1800" i="1" dirty="0" err="1"/>
              <a:t>KSeF</a:t>
            </a:r>
            <a:r>
              <a:rPr lang="pl-PL" sz="1800" i="1" dirty="0"/>
              <a:t> dobrowolnie.</a:t>
            </a:r>
          </a:p>
          <a:p>
            <a:pPr>
              <a:defRPr/>
            </a:pPr>
            <a:r>
              <a:rPr lang="pl-PL" sz="1800" i="1" dirty="0"/>
              <a:t>Do końca 2026 r. podatnicy obowiązani do wystawiania faktur ustrukturyzowanych mogą wystawiać faktury elektroniczne lub faktury w postaci papierowej przy zastosowaniu kas rejestrujących oraz paragony fiskalne uznane za faktury.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D8342E72-883B-6DAF-6799-759D7CDA9551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6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057449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00793-E975-A3C9-6572-97AC73C8A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7BEE80-5420-6AD9-40D0-1F6E4BC20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92" y="765175"/>
            <a:ext cx="7129482" cy="666650"/>
          </a:xfrm>
        </p:spPr>
        <p:txBody>
          <a:bodyPr anchor="t">
            <a:noAutofit/>
          </a:bodyPr>
          <a:lstStyle/>
          <a:p>
            <a:r>
              <a:rPr lang="pl-PL" sz="3200" dirty="0"/>
              <a:t>Dodatkowe dane, o które należy uzupełnić księgi prowadzone przez podatników CIT (cd.)</a:t>
            </a:r>
            <a:endParaRPr lang="pl-PL" sz="3200" i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7683F5D-AE58-D75F-F6F9-33FE38E13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713" y="2636912"/>
            <a:ext cx="6913462" cy="2160240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lphaLcPeriod" startAt="5"/>
            </a:pPr>
            <a:r>
              <a:rPr lang="pl-PL" sz="2000" dirty="0"/>
              <a:t>wysokość kosztów nieuznawanych za KUP – wykazuje się trwałe różnice pomiędzy zyskiem (stratą) dla celów rachunkowych a dochodem (stratą) dla celów podatkowych,</a:t>
            </a:r>
          </a:p>
          <a:p>
            <a:pPr marL="342900" indent="-342900">
              <a:buFont typeface="+mj-lt"/>
              <a:buAutoNum type="alphaLcPeriod" startAt="5"/>
            </a:pPr>
            <a:r>
              <a:rPr lang="pl-PL" sz="2000" dirty="0"/>
              <a:t>wysokość kosztów nieuznawanych za KUP w bieżącym roku,</a:t>
            </a:r>
          </a:p>
          <a:p>
            <a:pPr marL="342900" indent="-342900">
              <a:buFont typeface="+mj-lt"/>
              <a:buAutoNum type="alphaLcPeriod" startAt="5"/>
            </a:pPr>
            <a:r>
              <a:rPr lang="pl-PL" sz="2000" dirty="0"/>
              <a:t>wysokość kosztów uznawanych za KUP w bieżącym roku, ujętych w księgach lat ubiegłych,</a:t>
            </a:r>
          </a:p>
          <a:p>
            <a:pPr marL="342900" indent="-342900">
              <a:buFont typeface="+mj-lt"/>
              <a:buAutoNum type="alphaLcPeriod" startAt="5"/>
            </a:pPr>
            <a:r>
              <a:rPr lang="pl-PL" sz="2000" dirty="0"/>
              <a:t>wysokość kosztów uznawanych za KUP, niepodlegających ujęciu w księgach.</a:t>
            </a:r>
          </a:p>
          <a:p>
            <a:pPr marL="342900" indent="-342900">
              <a:buFont typeface="+mj-lt"/>
              <a:buAutoNum type="alphaLcPeriod" startAt="5"/>
            </a:pPr>
            <a:endParaRPr lang="pl-PL" sz="2000" dirty="0"/>
          </a:p>
        </p:txBody>
      </p:sp>
      <p:sp>
        <p:nvSpPr>
          <p:cNvPr id="10" name="Symbol zastępczy numeru slajdu 3">
            <a:extLst>
              <a:ext uri="{FF2B5EF4-FFF2-40B4-BE49-F238E27FC236}">
                <a16:creationId xmlns:a16="http://schemas.microsoft.com/office/drawing/2014/main" id="{8C7CEDFE-29BC-28C8-791F-F5F7657B06EA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60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320742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56129-7393-D53B-FF98-EC230FCAA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DC24D4-E7F3-4684-106F-624537DFD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765175"/>
            <a:ext cx="7489526" cy="666650"/>
          </a:xfrm>
        </p:spPr>
        <p:txBody>
          <a:bodyPr anchor="t">
            <a:noAutofit/>
          </a:bodyPr>
          <a:lstStyle/>
          <a:p>
            <a:r>
              <a:rPr lang="pl-PL" dirty="0"/>
              <a:t>Sposób wykazywania dodatkowych danych</a:t>
            </a:r>
            <a:endParaRPr lang="pl-PL" i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151060-2ECA-058B-BF13-F2DE0BE55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3" y="2420888"/>
            <a:ext cx="7633542" cy="273630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l-PL" sz="2000" dirty="0"/>
              <a:t>Dodatkowe dane wykazuje się, w postaci zapisu, w odniesieniu do poszczególnych zdarzeń ujętych w księgach.</a:t>
            </a:r>
          </a:p>
          <a:p>
            <a:pPr>
              <a:defRPr/>
            </a:pPr>
            <a:r>
              <a:rPr lang="pl-PL" sz="2000" dirty="0"/>
              <a:t>Dodatkowe dane przyporządkowuje się w oparciu o kryteria klasyfikacyjne przyjęte dla zapisów zdarzeń w księgach, wynikające z przepisów o rachunkowości.</a:t>
            </a:r>
          </a:p>
          <a:p>
            <a:pPr>
              <a:defRPr/>
            </a:pPr>
            <a:r>
              <a:rPr lang="pl-PL" sz="2000" dirty="0"/>
              <a:t>Dodatkowe dane wykazuje się w odniesieniu do danego środka trwałego lub danej </a:t>
            </a:r>
            <a:r>
              <a:rPr lang="pl-PL" sz="2000" dirty="0" err="1"/>
              <a:t>WNiP</a:t>
            </a:r>
            <a:r>
              <a:rPr lang="pl-PL" sz="2000" dirty="0"/>
              <a:t> wprowadzonych do ewidencji.</a:t>
            </a:r>
          </a:p>
          <a:p>
            <a:endParaRPr lang="pl-PL" sz="1400" dirty="0"/>
          </a:p>
        </p:txBody>
      </p:sp>
      <p:sp>
        <p:nvSpPr>
          <p:cNvPr id="10" name="Symbol zastępczy numeru slajdu 3">
            <a:extLst>
              <a:ext uri="{FF2B5EF4-FFF2-40B4-BE49-F238E27FC236}">
                <a16:creationId xmlns:a16="http://schemas.microsoft.com/office/drawing/2014/main" id="{8CC3D332-42C1-1AD7-670B-D6B85662D060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61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526296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BC269-CFE5-B369-1258-5187FF122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3D4873-8527-AB1C-699D-23AAF8230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332657"/>
            <a:ext cx="7201494" cy="864096"/>
          </a:xfrm>
        </p:spPr>
        <p:txBody>
          <a:bodyPr anchor="t">
            <a:noAutofit/>
          </a:bodyPr>
          <a:lstStyle/>
          <a:p>
            <a:r>
              <a:rPr lang="pl-PL" dirty="0"/>
              <a:t>Przepisy przejściowe</a:t>
            </a:r>
            <a:endParaRPr lang="pl-PL" i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0B7E93-E7C3-FFB2-E717-4A80CDB9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657" y="1340768"/>
            <a:ext cx="7417518" cy="1944216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+mj-lt"/>
              <a:buAutoNum type="arabicPeriod"/>
              <a:defRPr/>
            </a:pPr>
            <a:r>
              <a:rPr lang="pl-PL" sz="1600" dirty="0"/>
              <a:t>Księgi za rok podatkowy, który rozpoczyna się po 31.12.2024 r., a przed 1.01.2026 r., a w przypadku spółek niebędących osobami prawnymi – za rok obrotowy, który rozpoczyna się po 31.12.2024 r., a przed 1.01.2026 r., mogą </a:t>
            </a:r>
            <a:r>
              <a:rPr lang="pl-PL" sz="1600" b="1" dirty="0">
                <a:solidFill>
                  <a:schemeClr val="accent1"/>
                </a:solidFill>
              </a:rPr>
              <a:t>nie</a:t>
            </a:r>
            <a:r>
              <a:rPr lang="pl-PL" sz="1600" dirty="0"/>
              <a:t> być uzupełniane o następujące dodatkowe dane:</a:t>
            </a:r>
          </a:p>
          <a:p>
            <a:pPr lvl="1">
              <a:lnSpc>
                <a:spcPct val="100000"/>
              </a:lnSpc>
              <a:defRPr/>
            </a:pPr>
            <a:r>
              <a:rPr lang="pl-PL" sz="1600" dirty="0"/>
              <a:t>numer identyfikacji podatkowej kontrahenta podatnika, o ile został nadany,</a:t>
            </a:r>
          </a:p>
          <a:p>
            <a:pPr lvl="1">
              <a:lnSpc>
                <a:spcPct val="100000"/>
              </a:lnSpc>
              <a:defRPr/>
            </a:pPr>
            <a:r>
              <a:rPr lang="pl-PL" sz="1600" dirty="0"/>
              <a:t>numer identyfikujący fakturę w </a:t>
            </a:r>
            <a:r>
              <a:rPr lang="pl-PL" sz="1600" dirty="0" err="1"/>
              <a:t>KSeF</a:t>
            </a:r>
            <a:r>
              <a:rPr lang="pl-PL" sz="1600" dirty="0"/>
              <a:t>, o ile został nadany do dnia przekazania księgi – w przypadku faktur wystawionych przez podatnika stanowiących dowód księgowy,</a:t>
            </a:r>
          </a:p>
          <a:p>
            <a:pPr lvl="1">
              <a:lnSpc>
                <a:spcPct val="100000"/>
              </a:lnSpc>
              <a:defRPr/>
            </a:pPr>
            <a:r>
              <a:rPr lang="pl-PL" sz="1600" dirty="0"/>
              <a:t>dane potwierdzające nabycie, wytworzenie lub wykreślenie danego środka trwałego lub danej </a:t>
            </a:r>
            <a:r>
              <a:rPr lang="pl-PL" sz="1600" dirty="0" err="1"/>
              <a:t>WNiP</a:t>
            </a:r>
            <a:r>
              <a:rPr lang="pl-PL" sz="1600" dirty="0"/>
              <a:t> z ewidencji środków trwałych oraz </a:t>
            </a:r>
            <a:r>
              <a:rPr lang="pl-PL" sz="1600" dirty="0" err="1"/>
              <a:t>WNiP</a:t>
            </a:r>
            <a:r>
              <a:rPr lang="pl-PL" sz="1600" dirty="0"/>
              <a:t>,</a:t>
            </a:r>
          </a:p>
          <a:p>
            <a:pPr lvl="1">
              <a:lnSpc>
                <a:spcPct val="100000"/>
              </a:lnSpc>
              <a:defRPr/>
            </a:pPr>
            <a:r>
              <a:rPr lang="pl-PL" sz="1600" dirty="0"/>
              <a:t>wysokość różnicy pomiędzy wynikiem finansowym ustalonym na podstawie przepisów o rachunkowości a podstawą opodatkowania ustaloną na podstawie przepisów o podatku CIT.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 startAt="2"/>
              <a:defRPr/>
            </a:pPr>
            <a:r>
              <a:rPr lang="pl-PL" sz="1600" dirty="0"/>
              <a:t>Oznacza to, że </a:t>
            </a:r>
            <a:r>
              <a:rPr lang="pl-PL" sz="1600" b="1" dirty="0">
                <a:solidFill>
                  <a:schemeClr val="accent1"/>
                </a:solidFill>
              </a:rPr>
              <a:t>księgi za 2025 r. </a:t>
            </a:r>
            <a:r>
              <a:rPr lang="pl-PL" sz="1600" dirty="0"/>
              <a:t>będą musiały być obowiązkowo uzupełniane jedynie o </a:t>
            </a:r>
            <a:r>
              <a:rPr lang="pl-PL" sz="1600" b="1" dirty="0">
                <a:solidFill>
                  <a:schemeClr val="accent1"/>
                </a:solidFill>
              </a:rPr>
              <a:t>znaczniki</a:t>
            </a:r>
            <a:r>
              <a:rPr lang="pl-PL" sz="1600" dirty="0"/>
              <a:t> identyfikujące konta ksiąg wykazywane według słownika znaczników identyfikujących konta ksiąg określonych w załącznikach do rozporządzenia MF. </a:t>
            </a:r>
          </a:p>
          <a:p>
            <a:pPr>
              <a:lnSpc>
                <a:spcPct val="100000"/>
              </a:lnSpc>
              <a:defRPr/>
            </a:pPr>
            <a:endParaRPr lang="pl-PL" sz="1400" dirty="0"/>
          </a:p>
          <a:p>
            <a:pPr>
              <a:lnSpc>
                <a:spcPct val="100000"/>
              </a:lnSpc>
            </a:pPr>
            <a:endParaRPr lang="pl-PL" sz="1400" dirty="0"/>
          </a:p>
        </p:txBody>
      </p:sp>
      <p:sp>
        <p:nvSpPr>
          <p:cNvPr id="10" name="Symbol zastępczy numeru slajdu 3">
            <a:extLst>
              <a:ext uri="{FF2B5EF4-FFF2-40B4-BE49-F238E27FC236}">
                <a16:creationId xmlns:a16="http://schemas.microsoft.com/office/drawing/2014/main" id="{AEB5BE49-EBCA-4E31-119F-07AC25003758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62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665158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8F95A-866F-9969-55A6-40655518C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6EB32B-0A2F-4BF7-A078-CCDEEA79E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404664"/>
            <a:ext cx="7057478" cy="1027161"/>
          </a:xfrm>
        </p:spPr>
        <p:txBody>
          <a:bodyPr anchor="t">
            <a:noAutofit/>
          </a:bodyPr>
          <a:lstStyle/>
          <a:p>
            <a:r>
              <a:rPr lang="pl-PL" sz="2800" dirty="0"/>
              <a:t>Przepisy przejściowe dot. środków trwałych i </a:t>
            </a:r>
            <a:r>
              <a:rPr lang="pl-PL" sz="2800" dirty="0" err="1"/>
              <a:t>WNiP</a:t>
            </a:r>
            <a:endParaRPr lang="pl-PL" sz="2800" i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9B6CCE-FEB5-BFB3-AFDD-5DC00CC12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673" y="1431825"/>
            <a:ext cx="7273502" cy="2600956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pl-PL" sz="2000" dirty="0"/>
              <a:t>Księgi mogą </a:t>
            </a:r>
            <a:r>
              <a:rPr lang="pl-PL" sz="2000" b="1" dirty="0">
                <a:solidFill>
                  <a:schemeClr val="accent1"/>
                </a:solidFill>
              </a:rPr>
              <a:t>nie</a:t>
            </a:r>
            <a:r>
              <a:rPr lang="pl-PL" sz="2000" dirty="0"/>
              <a:t> być uzupełniane o dodatkowe dane potwierdzające nabycie, wytworzenie lub wykreślenie danego środka trwałego lub danej </a:t>
            </a:r>
            <a:r>
              <a:rPr lang="pl-PL" sz="2000" dirty="0" err="1"/>
              <a:t>WNiP</a:t>
            </a:r>
            <a:r>
              <a:rPr lang="pl-PL" sz="2000" dirty="0"/>
              <a:t> z ewidencji dotyczące danego środka trwałego lub danej </a:t>
            </a:r>
            <a:r>
              <a:rPr lang="pl-PL" sz="2000" dirty="0" err="1"/>
              <a:t>WNiP</a:t>
            </a:r>
            <a:r>
              <a:rPr lang="pl-PL" sz="2000" dirty="0"/>
              <a:t> wprowadzonych do ewidencji przed dniem 1.01.2025 r.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pl-PL" sz="2000" dirty="0"/>
              <a:t>Wskazanego powyżej wyłączenia </a:t>
            </a:r>
            <a:r>
              <a:rPr lang="pl-PL" sz="2000" b="1" dirty="0">
                <a:solidFill>
                  <a:schemeClr val="accent1"/>
                </a:solidFill>
              </a:rPr>
              <a:t>nie </a:t>
            </a:r>
            <a:r>
              <a:rPr lang="pl-PL" sz="2000" dirty="0"/>
              <a:t>stosuje się w odniesieniu do następujących dodatkowych danych:</a:t>
            </a:r>
          </a:p>
          <a:p>
            <a:pPr lvl="1"/>
            <a:r>
              <a:rPr lang="pl-PL" sz="2000" dirty="0"/>
              <a:t>w przypadku faktur stanowiących dowód księgowy zbycia środka trwałego lub </a:t>
            </a:r>
            <a:r>
              <a:rPr lang="pl-PL" sz="2000" dirty="0" err="1"/>
              <a:t>WNiP</a:t>
            </a:r>
            <a:r>
              <a:rPr lang="pl-PL" sz="2000" dirty="0"/>
              <a:t> – numer identyfikujący fakturę w </a:t>
            </a:r>
            <a:r>
              <a:rPr lang="pl-PL" sz="2000" dirty="0" err="1"/>
              <a:t>KSeF</a:t>
            </a:r>
            <a:r>
              <a:rPr lang="pl-PL" sz="2000" dirty="0"/>
              <a:t>, o ile został nadany do dnia przekazania księgi,</a:t>
            </a:r>
          </a:p>
          <a:p>
            <a:pPr lvl="1">
              <a:defRPr/>
            </a:pPr>
            <a:r>
              <a:rPr lang="pl-PL" sz="2000" dirty="0"/>
              <a:t>data wykreślenia z ewidencji.</a:t>
            </a:r>
          </a:p>
          <a:p>
            <a:pPr marL="0" indent="0">
              <a:buNone/>
              <a:defRPr/>
            </a:pPr>
            <a:endParaRPr lang="pl-PL" sz="1400" dirty="0"/>
          </a:p>
          <a:p>
            <a:pPr marL="0" indent="0">
              <a:buNone/>
            </a:pPr>
            <a:endParaRPr lang="pl-PL" sz="1400" dirty="0"/>
          </a:p>
          <a:p>
            <a:endParaRPr lang="pl-PL" sz="1400" dirty="0"/>
          </a:p>
        </p:txBody>
      </p:sp>
      <p:sp>
        <p:nvSpPr>
          <p:cNvPr id="10" name="Symbol zastępczy numeru slajdu 3">
            <a:extLst>
              <a:ext uri="{FF2B5EF4-FFF2-40B4-BE49-F238E27FC236}">
                <a16:creationId xmlns:a16="http://schemas.microsoft.com/office/drawing/2014/main" id="{E4754818-46C0-CB58-0A1E-5A5109284EAA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63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154385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D1CF0-6210-8EEC-E328-81BDEB3A3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425491-6B5D-4753-D7CE-19520AEC8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765175"/>
            <a:ext cx="7129486" cy="666650"/>
          </a:xfrm>
        </p:spPr>
        <p:txBody>
          <a:bodyPr anchor="t">
            <a:noAutofit/>
          </a:bodyPr>
          <a:lstStyle/>
          <a:p>
            <a:r>
              <a:rPr lang="pl-PL" dirty="0"/>
              <a:t>Struktura JPK_KR_ST</a:t>
            </a:r>
            <a:endParaRPr lang="pl-PL" i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83B92C-2D40-BFE5-A2B2-2224A8E85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713" y="1628800"/>
            <a:ext cx="6913462" cy="194421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l-PL" sz="1800" dirty="0"/>
              <a:t>W strukturze logicznej JPK_ST_KR  wykazujemy wszystkie środki trwałe, które są na stanie jednostki - znajdują się w ewidencji środków trwałych. </a:t>
            </a:r>
          </a:p>
          <a:p>
            <a:pPr>
              <a:defRPr/>
            </a:pPr>
            <a:r>
              <a:rPr lang="pl-PL" sz="1800" dirty="0"/>
              <a:t>Nie są wykazywane środki trwałe zlikwidowane przed 1.01.2025 r.</a:t>
            </a:r>
          </a:p>
          <a:p>
            <a:pPr>
              <a:defRPr/>
            </a:pPr>
            <a:r>
              <a:rPr lang="pl-PL" sz="1800" dirty="0"/>
              <a:t>W zakresie środków trwałych wprowadzonych do ewidencji środków trwałych przed 2025 r. w raportowaniu nie ma obowiązku wykazywania dodatkowych danych o których mowa w § 2 ust.1 pkt 4 Rozporządzenia, za wyjątkiem dodatkowych danych przewidzianych w § 2 ust. 1 pkt 4 lit a oraz § 2 ust. 1 pkt 4 lit d, w zakresie daty wykreślenia z ewidencji.</a:t>
            </a:r>
          </a:p>
          <a:p>
            <a:pPr>
              <a:defRPr/>
            </a:pPr>
            <a:r>
              <a:rPr lang="pl-PL" sz="1800" dirty="0"/>
              <a:t>Obowiązkowe w strukturze  pola dotyczące nabycia, wytworzenia środków trwałych sprzed 01.01.2025 r. należy wypełniać poprzez wskazanie "brak obowiązku" lub w przypadku dat  - poprzez wskazanie minimalnej  daty z zakresu, tj. „1900-01-01”.</a:t>
            </a:r>
          </a:p>
          <a:p>
            <a:pPr>
              <a:defRPr/>
            </a:pPr>
            <a:r>
              <a:rPr lang="pl-PL" sz="1800" dirty="0">
                <a:hlinkClick r:id="rId4"/>
              </a:rPr>
              <a:t>https://www.podatki.gov.pl/jednolity-plik-kontrolny/jpk_pd/pytania-i-odpowiedzi-jpk_pd/</a:t>
            </a:r>
            <a:r>
              <a:rPr lang="pl-PL" sz="1800" dirty="0"/>
              <a:t>.</a:t>
            </a:r>
          </a:p>
          <a:p>
            <a:pPr marL="0" indent="0">
              <a:buNone/>
            </a:pPr>
            <a:endParaRPr lang="pl-PL" sz="1800" dirty="0"/>
          </a:p>
          <a:p>
            <a:endParaRPr lang="pl-PL" sz="1400" dirty="0"/>
          </a:p>
        </p:txBody>
      </p:sp>
      <p:sp>
        <p:nvSpPr>
          <p:cNvPr id="10" name="Symbol zastępczy numeru slajdu 3">
            <a:extLst>
              <a:ext uri="{FF2B5EF4-FFF2-40B4-BE49-F238E27FC236}">
                <a16:creationId xmlns:a16="http://schemas.microsoft.com/office/drawing/2014/main" id="{4F018534-A012-A48F-D4A0-0BC5E70219F6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64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476621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992E6-47F6-3EF7-BB3B-74C2A4348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9D5504-2351-1E32-B008-F3253A84A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5" y="765175"/>
            <a:ext cx="7705549" cy="666650"/>
          </a:xfrm>
        </p:spPr>
        <p:txBody>
          <a:bodyPr anchor="t">
            <a:noAutofit/>
          </a:bodyPr>
          <a:lstStyle/>
          <a:p>
            <a:r>
              <a:rPr lang="pl-PL" sz="3600" dirty="0"/>
              <a:t>Zwolnienie z JPK_KR_ST za 2025 r.</a:t>
            </a:r>
            <a:r>
              <a:rPr lang="pl-PL" dirty="0"/>
              <a:t> </a:t>
            </a:r>
            <a:endParaRPr lang="pl-PL" i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3AA4F1-2ED2-0563-1DAD-89908EA3B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49" y="2060848"/>
            <a:ext cx="7489526" cy="194421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l-PL" sz="2000" dirty="0"/>
              <a:t>Zwalnia się z obowiązku przesyłania właściwemu naczelnikowi US za pomocą środków komunikacji elektronicznej danych z ewidencji środków trwałych oraz </a:t>
            </a:r>
            <a:r>
              <a:rPr lang="pl-PL" sz="2000" dirty="0" err="1"/>
              <a:t>WNiP</a:t>
            </a:r>
            <a:r>
              <a:rPr lang="pl-PL" sz="2000" dirty="0"/>
              <a:t>: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2000" dirty="0"/>
              <a:t>podatników CIT - za rok podatkowy, który rozpoczyna się po dniu 31.12.2024 r., a przed dniem 1.01.2026 r.;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pl-PL" sz="2000" dirty="0"/>
              <a:t>spółki niebędące osobami prawnymi - za rok obrotowy, który rozpoczyna się po dniu 31.12.2024 r., a przed dniem 1.01.2026 r.</a:t>
            </a:r>
          </a:p>
          <a:p>
            <a:pPr>
              <a:defRPr/>
            </a:pPr>
            <a:r>
              <a:rPr lang="pl-PL" sz="2000" dirty="0"/>
              <a:t>Rozporządzenie MF z 13.12.2024 r. w sprawie zwolnienia z obowiązku przesyłania części ksiąg rachunkowych na podstawie ustawy o podatku dochodowym od osób prawnych (Dz. U. z 2024 r. poz. 1861), które weszło w życie z dniem 1.01.2025 r. </a:t>
            </a:r>
          </a:p>
        </p:txBody>
      </p:sp>
      <p:sp>
        <p:nvSpPr>
          <p:cNvPr id="10" name="Symbol zastępczy numeru slajdu 3">
            <a:extLst>
              <a:ext uri="{FF2B5EF4-FFF2-40B4-BE49-F238E27FC236}">
                <a16:creationId xmlns:a16="http://schemas.microsoft.com/office/drawing/2014/main" id="{C6F03C94-6452-963C-FC97-69225C906734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65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916503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ZAKOŃCZENIE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5400"/>
              <a:t>Dziękuję za uwagę</a:t>
            </a:r>
            <a:endParaRPr lang="pl-PL" sz="5400" dirty="0"/>
          </a:p>
        </p:txBody>
      </p:sp>
    </p:spTree>
    <p:extLst>
      <p:ext uri="{BB962C8B-B14F-4D97-AF65-F5344CB8AC3E}">
        <p14:creationId xmlns:p14="http://schemas.microsoft.com/office/powerpoint/2010/main" val="1454938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576DD-DC2B-FE36-F1A7-149E0F08A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FC7BD8-A5E2-74C6-2277-C982629D9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746472"/>
            <a:ext cx="7700018" cy="522288"/>
          </a:xfrm>
        </p:spPr>
        <p:txBody>
          <a:bodyPr anchor="t">
            <a:noAutofit/>
          </a:bodyPr>
          <a:lstStyle/>
          <a:p>
            <a:r>
              <a:rPr lang="pl-PL" sz="2800" dirty="0"/>
              <a:t>Obowiązkowy Krajowy System e-Faktur</a:t>
            </a:r>
            <a:endParaRPr lang="pl-PL" sz="2800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82108007-E7B2-D73E-A19E-F36B19781CC6}"/>
              </a:ext>
            </a:extLst>
          </p:cNvPr>
          <p:cNvSpPr txBox="1">
            <a:spLocks/>
          </p:cNvSpPr>
          <p:nvPr/>
        </p:nvSpPr>
        <p:spPr>
          <a:xfrm>
            <a:off x="1331640" y="1412776"/>
            <a:ext cx="7556003" cy="259228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2000" i="1" dirty="0"/>
              <a:t>Do końca 2026 r. odroczony będzie obowiązek podawania numeru </a:t>
            </a:r>
            <a:r>
              <a:rPr lang="pl-PL" sz="2000" i="1" dirty="0" err="1"/>
              <a:t>KSeF</a:t>
            </a:r>
            <a:r>
              <a:rPr lang="pl-PL" sz="2000" i="1" dirty="0"/>
              <a:t> faktury podczas płatności pomiędzy podatnikami czynnymi (art. 108g ustawy o podatku od towarów i usług) oraz w ramach MPP.</a:t>
            </a:r>
          </a:p>
          <a:p>
            <a:pPr>
              <a:defRPr/>
            </a:pPr>
            <a:r>
              <a:rPr lang="pl-PL" sz="2000" i="1" dirty="0"/>
              <a:t>Do końca 2026 r. podatnicy obowiązani do wystawiania faktur ustrukturyzowanych mogą wystawiać faktury elektroniczne lub faktury w postaci papierowej jeżeli łączna wartość sprzedaży (wraz z podatkiem) udokumentowana tymi fakturami w miesiącu jest mniejsza lub równa </a:t>
            </a:r>
            <a:br>
              <a:rPr lang="pl-PL" sz="2000" i="1" dirty="0"/>
            </a:br>
            <a:r>
              <a:rPr lang="pl-PL" sz="2000" i="1" dirty="0"/>
              <a:t>10 000,00 zł.</a:t>
            </a:r>
          </a:p>
          <a:p>
            <a:pPr>
              <a:defRPr/>
            </a:pPr>
            <a:r>
              <a:rPr lang="pl-PL" sz="2000" i="1" dirty="0"/>
              <a:t>Fakultatywne wystawianie faktur VAT RR i faktur VAT RR KOREKTA w </a:t>
            </a:r>
            <a:r>
              <a:rPr lang="pl-PL" sz="2000" i="1" dirty="0" err="1"/>
              <a:t>KSeF</a:t>
            </a:r>
            <a:r>
              <a:rPr lang="pl-PL" sz="2000" i="1" dirty="0"/>
              <a:t> będzie możliwe od 1 kwietnia 2026 r.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74CA0322-7EC9-F2DF-13A9-0776E2191B33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7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2719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4898D-F027-828E-330E-82FF78E0A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A0F1D6-8146-ACB4-5621-3519AA2C2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746472"/>
            <a:ext cx="7556002" cy="522288"/>
          </a:xfrm>
        </p:spPr>
        <p:txBody>
          <a:bodyPr anchor="t">
            <a:noAutofit/>
          </a:bodyPr>
          <a:lstStyle/>
          <a:p>
            <a:r>
              <a:rPr lang="pl-PL" sz="3200" dirty="0"/>
              <a:t>Obowiązkowy Krajowy System e-Faktur</a:t>
            </a:r>
            <a:endParaRPr lang="pl-PL" sz="3200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F1D20044-C229-D584-F2F0-AC295590E340}"/>
              </a:ext>
            </a:extLst>
          </p:cNvPr>
          <p:cNvSpPr txBox="1">
            <a:spLocks/>
          </p:cNvSpPr>
          <p:nvPr/>
        </p:nvSpPr>
        <p:spPr>
          <a:xfrm>
            <a:off x="1619672" y="1484784"/>
            <a:ext cx="7267971" cy="4626744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2000" b="1" i="1" dirty="0">
                <a:solidFill>
                  <a:schemeClr val="accent1"/>
                </a:solidFill>
              </a:rPr>
              <a:t>Tryb offline24 </a:t>
            </a:r>
            <a:r>
              <a:rPr lang="pl-PL" sz="2000" i="1" dirty="0"/>
              <a:t>to rozwiązanie, z którego będzie można skorzystać między innymi w razie trudności w wystawianiu i przesyłaniu e-faktur do </a:t>
            </a:r>
            <a:r>
              <a:rPr lang="pl-PL" sz="2000" i="1" dirty="0" err="1"/>
              <a:t>KSeF</a:t>
            </a:r>
            <a:r>
              <a:rPr lang="pl-PL" sz="2000" i="1" dirty="0"/>
              <a:t> wynikających z jakości sieci transmisyjnej lub braku połączenia z Internetem.</a:t>
            </a:r>
          </a:p>
          <a:p>
            <a:pPr>
              <a:defRPr/>
            </a:pPr>
            <a:r>
              <a:rPr lang="pl-PL" sz="2000" i="1" dirty="0"/>
              <a:t>Każdy podatnik będzie mógł wystawiać faktury w trybie offline24. </a:t>
            </a:r>
          </a:p>
          <a:p>
            <a:pPr>
              <a:defRPr/>
            </a:pPr>
            <a:r>
              <a:rPr lang="pl-PL" sz="2000" i="1" dirty="0"/>
              <a:t>Podatnik chcąc wystawić fakturę w trybie offline24: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pl-PL" sz="2000" i="1" dirty="0"/>
              <a:t>zastosuje obowiązujący wzór struktury logicznej – od 1 lutego 2026 r. FA(3),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pl-PL" sz="2000" i="1" dirty="0"/>
              <a:t>wystawi ją w postaci elektronicznej,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pl-PL" sz="2000" b="1" i="1" dirty="0">
                <a:solidFill>
                  <a:schemeClr val="accent1"/>
                </a:solidFill>
              </a:rPr>
              <a:t>niezwłocznie prześle fakturę do </a:t>
            </a:r>
            <a:r>
              <a:rPr lang="pl-PL" sz="2000" b="1" i="1" dirty="0" err="1">
                <a:solidFill>
                  <a:schemeClr val="accent1"/>
                </a:solidFill>
              </a:rPr>
              <a:t>KSeF</a:t>
            </a:r>
            <a:r>
              <a:rPr lang="pl-PL" sz="2000" b="1" i="1" dirty="0">
                <a:solidFill>
                  <a:schemeClr val="accent1"/>
                </a:solidFill>
              </a:rPr>
              <a:t> – najpóźniej w następnym dniu roboczym </a:t>
            </a:r>
            <a:r>
              <a:rPr lang="pl-PL" sz="2000" i="1" dirty="0"/>
              <a:t>po dniu jej wystawienia, w celu nadania numeru </a:t>
            </a:r>
            <a:r>
              <a:rPr lang="pl-PL" sz="2000" i="1" dirty="0" err="1"/>
              <a:t>KSeF</a:t>
            </a:r>
            <a:r>
              <a:rPr lang="pl-PL" sz="2000" i="1" dirty="0"/>
              <a:t> faktury.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8E65FD3A-A19A-350A-2A1D-28420C75371E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8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8821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27AA9-C1E1-02E9-DB14-99052370D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727FBB-E016-FD57-32C9-832BFA9C2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5" y="746472"/>
            <a:ext cx="7700017" cy="522288"/>
          </a:xfrm>
        </p:spPr>
        <p:txBody>
          <a:bodyPr anchor="t">
            <a:noAutofit/>
          </a:bodyPr>
          <a:lstStyle/>
          <a:p>
            <a:r>
              <a:rPr lang="pl-PL" sz="2400" dirty="0"/>
              <a:t>Obowiązkowy Krajowy System e-Faktur</a:t>
            </a:r>
            <a:br>
              <a:rPr lang="pl-PL" dirty="0"/>
            </a:br>
            <a:endParaRPr lang="pl-PL" i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598638EF-172D-2FD9-2665-ACFDF23B43B9}"/>
              </a:ext>
            </a:extLst>
          </p:cNvPr>
          <p:cNvSpPr txBox="1">
            <a:spLocks/>
          </p:cNvSpPr>
          <p:nvPr/>
        </p:nvSpPr>
        <p:spPr>
          <a:xfrm>
            <a:off x="1403648" y="1268760"/>
            <a:ext cx="7483994" cy="313234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6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2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ADEF"/>
              </a:buClr>
              <a:buFont typeface="Arial" panose="020B0604020202020204" pitchFamily="34" charset="0"/>
              <a:buChar char="•"/>
              <a:defRPr sz="1100" kern="1200">
                <a:solidFill>
                  <a:srgbClr val="231F2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1800" dirty="0">
                <a:solidFill>
                  <a:srgbClr val="00AAE6"/>
                </a:solidFill>
              </a:rPr>
              <a:t>Zmiany w strukturze logicznej  FA(3)  od 1.02.2026 r</a:t>
            </a:r>
          </a:p>
          <a:p>
            <a:pPr>
              <a:lnSpc>
                <a:spcPct val="100000"/>
              </a:lnSpc>
              <a:defRPr/>
            </a:pPr>
            <a:r>
              <a:rPr lang="pl-PL" sz="1800" i="1" dirty="0"/>
              <a:t>Od 1 lutego 2026 r. możliwe będzie wystawianie w </a:t>
            </a:r>
            <a:r>
              <a:rPr lang="pl-PL" sz="1800" i="1" dirty="0" err="1"/>
              <a:t>KSeF</a:t>
            </a:r>
            <a:r>
              <a:rPr lang="pl-PL" sz="1800" i="1" dirty="0"/>
              <a:t> faktur z załącznikiem.</a:t>
            </a:r>
          </a:p>
          <a:p>
            <a:pPr>
              <a:lnSpc>
                <a:spcPct val="100000"/>
              </a:lnSpc>
              <a:defRPr/>
            </a:pPr>
            <a:r>
              <a:rPr lang="pl-PL" sz="1800" i="1" dirty="0"/>
              <a:t>Przesyłanie faktury z załącznikiem do </a:t>
            </a:r>
            <a:r>
              <a:rPr lang="pl-PL" sz="1800" i="1" dirty="0" err="1"/>
              <a:t>KSeF</a:t>
            </a:r>
            <a:r>
              <a:rPr lang="pl-PL" sz="1800" i="1" dirty="0"/>
              <a:t> nie będzie obowiązkowe.</a:t>
            </a:r>
          </a:p>
          <a:p>
            <a:pPr>
              <a:lnSpc>
                <a:spcPct val="100000"/>
              </a:lnSpc>
              <a:defRPr/>
            </a:pPr>
            <a:r>
              <a:rPr lang="pl-PL" sz="1800" i="1" dirty="0"/>
              <a:t>Funkcjonalność przesyłania faktury z załącznikiem będzie dostępna po złożeniu przez podatnika odpowiedniego zgłoszenia w usłudze e-Urząd Skarbowy. Zgłoszenia te podatnicy będą mogli składać od 1 stycznia 2026 r.</a:t>
            </a:r>
          </a:p>
          <a:p>
            <a:pPr>
              <a:lnSpc>
                <a:spcPct val="100000"/>
              </a:lnSpc>
              <a:defRPr/>
            </a:pPr>
            <a:r>
              <a:rPr lang="pl-PL" sz="1800" dirty="0"/>
              <a:t>Możliwość ta obejmie faktury dotyczące czynności o złożonej liczbie danych w zakresie jednostek miary i ilości (liczby) dostarczanych towarów lub wykonywanych usług lub cen jednostkowych netto.</a:t>
            </a:r>
          </a:p>
          <a:p>
            <a:pPr>
              <a:lnSpc>
                <a:spcPct val="100000"/>
              </a:lnSpc>
              <a:defRPr/>
            </a:pPr>
            <a:r>
              <a:rPr lang="pl-PL" sz="1800" dirty="0"/>
              <a:t>Struktura logiczna FA(3): </a:t>
            </a:r>
            <a:r>
              <a:rPr lang="pl-PL" sz="1800" i="1" dirty="0">
                <a:hlinkClick r:id="rId4"/>
              </a:rPr>
              <a:t>https://ksef.podatki.gov.pl/ksef-na-okres-obligatoryjny/struktura-logiczna-fa-3/</a:t>
            </a:r>
            <a:r>
              <a:rPr lang="pl-PL" sz="1800" i="1" dirty="0"/>
              <a:t>. </a:t>
            </a:r>
          </a:p>
        </p:txBody>
      </p:sp>
      <p:sp>
        <p:nvSpPr>
          <p:cNvPr id="13" name="Symbol zastępczy numeru slajdu 3">
            <a:extLst>
              <a:ext uri="{FF2B5EF4-FFF2-40B4-BE49-F238E27FC236}">
                <a16:creationId xmlns:a16="http://schemas.microsoft.com/office/drawing/2014/main" id="{7B031B90-D745-4773-97CB-CA308BA52136}"/>
              </a:ext>
            </a:extLst>
          </p:cNvPr>
          <p:cNvSpPr txBox="1">
            <a:spLocks/>
          </p:cNvSpPr>
          <p:nvPr/>
        </p:nvSpPr>
        <p:spPr>
          <a:xfrm>
            <a:off x="245999" y="6426000"/>
            <a:ext cx="432000" cy="43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E046AA-7737-43EC-A7D2-8E02B2621C5D}" type="slidenum">
              <a:rPr lang="pl-PL" smtClean="0">
                <a:solidFill>
                  <a:schemeClr val="bg1"/>
                </a:solidFill>
              </a:rPr>
              <a:pPr/>
              <a:t>9</a:t>
            </a:fld>
            <a:endParaRPr lang="pl-PL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95768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silenie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rzesileni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7544</TotalTime>
  <Words>6380</Words>
  <Application>Microsoft Office PowerPoint</Application>
  <PresentationFormat>Pokaz na ekranie (4:3)</PresentationFormat>
  <Paragraphs>489</Paragraphs>
  <Slides>66</Slides>
  <Notes>58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66</vt:i4>
      </vt:variant>
    </vt:vector>
  </HeadingPairs>
  <TitlesOfParts>
    <vt:vector size="73" baseType="lpstr">
      <vt:lpstr>Arial</vt:lpstr>
      <vt:lpstr>Calibri</vt:lpstr>
      <vt:lpstr>Courier New</vt:lpstr>
      <vt:lpstr>Gill Sans MT</vt:lpstr>
      <vt:lpstr>Verdana</vt:lpstr>
      <vt:lpstr>Wingdings 2</vt:lpstr>
      <vt:lpstr>Przesilenie</vt:lpstr>
      <vt:lpstr>      JPK_PD i KSEF</vt:lpstr>
      <vt:lpstr>Prezentacja programu PowerPoint</vt:lpstr>
      <vt:lpstr>Krajowy System e-Faktur</vt:lpstr>
      <vt:lpstr>Obowiązkowy Krajowy System e-Faktur</vt:lpstr>
      <vt:lpstr>Obowiązkowy Krajowy System e-Faktur – KSEF 2.0</vt:lpstr>
      <vt:lpstr>Obowiązkowy Krajowy System e-Faktur</vt:lpstr>
      <vt:lpstr>Obowiązkowy Krajowy System e-Faktur</vt:lpstr>
      <vt:lpstr>Obowiązkowy Krajowy System e-Faktur</vt:lpstr>
      <vt:lpstr>Obowiązkowy Krajowy System e-Faktur </vt:lpstr>
      <vt:lpstr>Krajowy System e-Faktur - korzyści </vt:lpstr>
      <vt:lpstr>Krajowy System e-Faktur - wyzwania </vt:lpstr>
      <vt:lpstr>Krajowy System e-Faktur</vt:lpstr>
      <vt:lpstr>Krajowy System e-Faktur</vt:lpstr>
      <vt:lpstr>Krajowy System e-Faktur</vt:lpstr>
      <vt:lpstr>Faktura ustrukturyzowana</vt:lpstr>
      <vt:lpstr>Faktura udostępniona nabywcy w sposób uzgodniony</vt:lpstr>
      <vt:lpstr>Kod weryfikacyjny QR na fakturze wystawionej przez KSeF </vt:lpstr>
      <vt:lpstr>Moment wystawienia i otrzymania faktury KSeF</vt:lpstr>
      <vt:lpstr>Co zawiera UPO</vt:lpstr>
      <vt:lpstr>Z czego składa się numer KSeF?</vt:lpstr>
      <vt:lpstr>Tryby offline KSeF</vt:lpstr>
      <vt:lpstr>Tryb offline24 </vt:lpstr>
      <vt:lpstr>Tryb offline24 </vt:lpstr>
      <vt:lpstr>Tryb offline24 </vt:lpstr>
      <vt:lpstr>Tryb offline24 </vt:lpstr>
      <vt:lpstr>Awaria lub niedostępność systemu KSeF</vt:lpstr>
      <vt:lpstr>Tryb offline (niedostępność KSeF)</vt:lpstr>
      <vt:lpstr>Tryb awaryjny</vt:lpstr>
      <vt:lpstr>Tryb awaryjny (cd.)</vt:lpstr>
      <vt:lpstr>Awaria całkowita</vt:lpstr>
      <vt:lpstr>Oznaczanie płatności za faktury</vt:lpstr>
      <vt:lpstr>Oznaczanie płatności za faktury</vt:lpstr>
      <vt:lpstr>Niestosowanie obowiązkowego KSeF</vt:lpstr>
      <vt:lpstr>Niestosowanie obowiązkowego KSeF</vt:lpstr>
      <vt:lpstr>Przechowywanie faktur w KSeF</vt:lpstr>
      <vt:lpstr>Faktura korygująca zmniejszająca</vt:lpstr>
      <vt:lpstr>Faktura korygująca zmniejszająca</vt:lpstr>
      <vt:lpstr>Faktura korygująca zmniejszająca</vt:lpstr>
      <vt:lpstr>Faktura korygująca zmniejszająca</vt:lpstr>
      <vt:lpstr>Faktura korygująca zmniejszająca</vt:lpstr>
      <vt:lpstr>Faktura korygująca zmniejszająca</vt:lpstr>
      <vt:lpstr>Pozostałe zmiany w podatku VAT od 1.02.2026 r.</vt:lpstr>
      <vt:lpstr>Nowy limit zwolnienia z VAT od 2026 r.</vt:lpstr>
      <vt:lpstr>Miejsce świadczenia usług</vt:lpstr>
      <vt:lpstr>Miejsce świadczenia usług</vt:lpstr>
      <vt:lpstr>  JPK_PD </vt:lpstr>
      <vt:lpstr>Obowiązek</vt:lpstr>
      <vt:lpstr>Struktury</vt:lpstr>
      <vt:lpstr>Terminy</vt:lpstr>
      <vt:lpstr>Podpisy</vt:lpstr>
      <vt:lpstr>Schema</vt:lpstr>
      <vt:lpstr>JPK_CIT / JPK_PIT – terminy</vt:lpstr>
      <vt:lpstr>Pierwsza wysyłka JPK_CIT / JPK_PIT</vt:lpstr>
      <vt:lpstr>Podatnicy CIT</vt:lpstr>
      <vt:lpstr>Wysyłka JPK_PD</vt:lpstr>
      <vt:lpstr>Rozporządzenie MF w/s dodatkowych danych do JPK_CIT</vt:lpstr>
      <vt:lpstr>Dodatkowe dane, o które należy uzupełnić księgi prowadzone przez podatników CIT</vt:lpstr>
      <vt:lpstr>Dodatkowe dane, o które należy uzupełnić księgi prowadzone przez podatników CIT</vt:lpstr>
      <vt:lpstr>Dodatkowe dane, o które należy uzupełnić księgi prowadzone przez podatników CIT (cd.)</vt:lpstr>
      <vt:lpstr>Dodatkowe dane, o które należy uzupełnić księgi prowadzone przez podatników CIT (cd.)</vt:lpstr>
      <vt:lpstr>Sposób wykazywania dodatkowych danych</vt:lpstr>
      <vt:lpstr>Przepisy przejściowe</vt:lpstr>
      <vt:lpstr>Przepisy przejściowe dot. środków trwałych i WNiP</vt:lpstr>
      <vt:lpstr>Struktura JPK_KR_ST</vt:lpstr>
      <vt:lpstr>Zwolnienie z JPK_KR_ST za 2025 r. </vt:lpstr>
      <vt:lpstr>ZAKOŃCZENIE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MODUŁ VIII - BADANIE SPRAWOZDAŃ FINANSOWYCH ORGANIZACJI  POZARZĄDOWYCH</dc:title>
  <dc:creator>Przemysław</dc:creator>
  <cp:lastModifiedBy>Przemysław Karwowski</cp:lastModifiedBy>
  <cp:revision>870</cp:revision>
  <cp:lastPrinted>2023-11-29T09:50:34Z</cp:lastPrinted>
  <dcterms:created xsi:type="dcterms:W3CDTF">2014-08-26T07:23:09Z</dcterms:created>
  <dcterms:modified xsi:type="dcterms:W3CDTF">2025-12-03T17:51:12Z</dcterms:modified>
</cp:coreProperties>
</file>